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90" r:id="rId6"/>
    <p:sldId id="276" r:id="rId7"/>
    <p:sldId id="280" r:id="rId8"/>
    <p:sldId id="281" r:id="rId9"/>
    <p:sldId id="287" r:id="rId10"/>
    <p:sldId id="288" r:id="rId11"/>
    <p:sldId id="289" r:id="rId12"/>
    <p:sldId id="282" r:id="rId13"/>
    <p:sldId id="283" r:id="rId14"/>
    <p:sldId id="284" r:id="rId15"/>
    <p:sldId id="285" r:id="rId16"/>
    <p:sldId id="286" r:id="rId17"/>
    <p:sldId id="291" r:id="rId18"/>
    <p:sldId id="292" r:id="rId19"/>
    <p:sldId id="293" r:id="rId20"/>
    <p:sldId id="259" r:id="rId21"/>
  </p:sldIdLst>
  <p:sldSz cx="18288000" cy="10287000"/>
  <p:notesSz cx="10287000" cy="18288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Noto Sans KR Medium" panose="020B0600000000000000" pitchFamily="34" charset="-127"/>
      <p:regular r:id="rId28"/>
    </p:embeddedFont>
    <p:embeddedFont>
      <p:font typeface="Nunito Sans Black" panose="020B0600000101010101" charset="0"/>
      <p:bold r:id="rId29"/>
      <p:boldItalic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함초롬바탕" panose="02030604000101010101" pitchFamily="18" charset="-127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jLoDPrSKXwP6GkMNpTJ0JoGna7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75F"/>
    <a:srgbClr val="E55B2D"/>
    <a:srgbClr val="F8BF3C"/>
    <a:srgbClr val="738FB2"/>
    <a:srgbClr val="4B455C"/>
    <a:srgbClr val="00B0F0"/>
    <a:srgbClr val="254061"/>
    <a:srgbClr val="4D475E"/>
    <a:srgbClr val="FFFFFF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B962A8-C6D3-4EC1-9684-E65F4C2E812B}" v="284" dt="2022-06-20T23:03:22.136"/>
  </p1510:revLst>
</p1510:revInfo>
</file>

<file path=ppt/tableStyles.xml><?xml version="1.0" encoding="utf-8"?>
<a:tblStyleLst xmlns:a="http://schemas.openxmlformats.org/drawingml/2006/main" def="{B521D50A-778D-41B7-86F9-7281F59E9580}">
  <a:tblStyle styleId="{B521D50A-778D-41B7-86F9-7281F59E958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430" autoAdjust="0"/>
  </p:normalViewPr>
  <p:slideViewPr>
    <p:cSldViewPr snapToGrid="0">
      <p:cViewPr varScale="1">
        <p:scale>
          <a:sx n="65" d="100"/>
          <a:sy n="65" d="100"/>
        </p:scale>
        <p:origin x="107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customschemas.google.com/relationships/presentationmetadata" Target="metadata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황순규" userId="3f42a855-f32e-40ff-b661-dda5e545f1ce" providerId="ADAL" clId="{8BB962A8-C6D3-4EC1-9684-E65F4C2E812B}"/>
    <pc:docChg chg="undo custSel addSld delSld modSld">
      <pc:chgData name="황순규" userId="3f42a855-f32e-40ff-b661-dda5e545f1ce" providerId="ADAL" clId="{8BB962A8-C6D3-4EC1-9684-E65F4C2E812B}" dt="2022-06-20T23:03:35.245" v="4016" actId="47"/>
      <pc:docMkLst>
        <pc:docMk/>
      </pc:docMkLst>
      <pc:sldChg chg="modSp mod">
        <pc:chgData name="황순규" userId="3f42a855-f32e-40ff-b661-dda5e545f1ce" providerId="ADAL" clId="{8BB962A8-C6D3-4EC1-9684-E65F4C2E812B}" dt="2022-06-20T12:17:46.872" v="10"/>
        <pc:sldMkLst>
          <pc:docMk/>
          <pc:sldMk cId="0" sldId="256"/>
        </pc:sldMkLst>
        <pc:spChg chg="mod">
          <ac:chgData name="황순규" userId="3f42a855-f32e-40ff-b661-dda5e545f1ce" providerId="ADAL" clId="{8BB962A8-C6D3-4EC1-9684-E65F4C2E812B}" dt="2022-06-20T12:17:46.872" v="10"/>
          <ac:spMkLst>
            <pc:docMk/>
            <pc:sldMk cId="0" sldId="256"/>
            <ac:spMk id="90" creationId="{00000000-0000-0000-0000-000000000000}"/>
          </ac:spMkLst>
        </pc:spChg>
      </pc:sldChg>
      <pc:sldChg chg="addSp delSp modSp mod modNotesTx">
        <pc:chgData name="황순규" userId="3f42a855-f32e-40ff-b661-dda5e545f1ce" providerId="ADAL" clId="{8BB962A8-C6D3-4EC1-9684-E65F4C2E812B}" dt="2022-06-20T13:53:25.324" v="2418" actId="20577"/>
        <pc:sldMkLst>
          <pc:docMk/>
          <pc:sldMk cId="736311854" sldId="276"/>
        </pc:sldMkLst>
        <pc:spChg chg="mod">
          <ac:chgData name="황순규" userId="3f42a855-f32e-40ff-b661-dda5e545f1ce" providerId="ADAL" clId="{8BB962A8-C6D3-4EC1-9684-E65F4C2E812B}" dt="2022-06-20T13:53:25.324" v="2418" actId="20577"/>
          <ac:spMkLst>
            <pc:docMk/>
            <pc:sldMk cId="736311854" sldId="276"/>
            <ac:spMk id="10" creationId="{08EC85FB-1B31-BCDD-96BC-5BA6899366A2}"/>
          </ac:spMkLst>
        </pc:spChg>
        <pc:spChg chg="del mod">
          <ac:chgData name="황순규" userId="3f42a855-f32e-40ff-b661-dda5e545f1ce" providerId="ADAL" clId="{8BB962A8-C6D3-4EC1-9684-E65F4C2E812B}" dt="2022-06-20T12:55:38.791" v="1231" actId="478"/>
          <ac:spMkLst>
            <pc:docMk/>
            <pc:sldMk cId="736311854" sldId="276"/>
            <ac:spMk id="19" creationId="{78F2759B-911E-2922-4C22-E09225CB953F}"/>
          </ac:spMkLst>
        </pc:spChg>
        <pc:spChg chg="mod">
          <ac:chgData name="황순규" userId="3f42a855-f32e-40ff-b661-dda5e545f1ce" providerId="ADAL" clId="{8BB962A8-C6D3-4EC1-9684-E65F4C2E812B}" dt="2022-06-20T12:55:34.337" v="1230" actId="120"/>
          <ac:spMkLst>
            <pc:docMk/>
            <pc:sldMk cId="736311854" sldId="276"/>
            <ac:spMk id="59" creationId="{F5955128-1AA7-0154-3442-04E1E540A2A4}"/>
          </ac:spMkLst>
        </pc:spChg>
        <pc:grpChg chg="del">
          <ac:chgData name="황순규" userId="3f42a855-f32e-40ff-b661-dda5e545f1ce" providerId="ADAL" clId="{8BB962A8-C6D3-4EC1-9684-E65F4C2E812B}" dt="2022-06-20T12:20:03.905" v="11" actId="478"/>
          <ac:grpSpMkLst>
            <pc:docMk/>
            <pc:sldMk cId="736311854" sldId="276"/>
            <ac:grpSpMk id="14" creationId="{D333E6C6-B7E5-9383-CC93-BF5A01C1F48D}"/>
          </ac:grpSpMkLst>
        </pc:grpChg>
        <pc:picChg chg="add del mod">
          <ac:chgData name="황순규" userId="3f42a855-f32e-40ff-b661-dda5e545f1ce" providerId="ADAL" clId="{8BB962A8-C6D3-4EC1-9684-E65F4C2E812B}" dt="2022-06-20T12:53:22.864" v="1219" actId="478"/>
          <ac:picMkLst>
            <pc:docMk/>
            <pc:sldMk cId="736311854" sldId="276"/>
            <ac:picMk id="3" creationId="{397DE6D2-D52C-8441-491B-56F3469CBB0B}"/>
          </ac:picMkLst>
        </pc:picChg>
        <pc:picChg chg="add mod">
          <ac:chgData name="황순규" userId="3f42a855-f32e-40ff-b661-dda5e545f1ce" providerId="ADAL" clId="{8BB962A8-C6D3-4EC1-9684-E65F4C2E812B}" dt="2022-06-20T12:56:27.721" v="1267" actId="1076"/>
          <ac:picMkLst>
            <pc:docMk/>
            <pc:sldMk cId="736311854" sldId="276"/>
            <ac:picMk id="6" creationId="{9588627A-E6B8-4FCC-2370-7E597AA51CC4}"/>
          </ac:picMkLst>
        </pc:picChg>
        <pc:picChg chg="mod">
          <ac:chgData name="황순규" userId="3f42a855-f32e-40ff-b661-dda5e545f1ce" providerId="ADAL" clId="{8BB962A8-C6D3-4EC1-9684-E65F4C2E812B}" dt="2022-06-20T12:20:04.455" v="12" actId="1076"/>
          <ac:picMkLst>
            <pc:docMk/>
            <pc:sldMk cId="736311854" sldId="276"/>
            <ac:picMk id="110" creationId="{00000000-0000-0000-0000-000000000000}"/>
          </ac:picMkLst>
        </pc:picChg>
      </pc:sldChg>
      <pc:sldChg chg="del">
        <pc:chgData name="황순규" userId="3f42a855-f32e-40ff-b661-dda5e545f1ce" providerId="ADAL" clId="{8BB962A8-C6D3-4EC1-9684-E65F4C2E812B}" dt="2022-06-20T23:03:35.245" v="4016" actId="47"/>
        <pc:sldMkLst>
          <pc:docMk/>
          <pc:sldMk cId="1278912275" sldId="279"/>
        </pc:sldMkLst>
      </pc:sldChg>
      <pc:sldChg chg="delSp modSp add mod">
        <pc:chgData name="황순규" userId="3f42a855-f32e-40ff-b661-dda5e545f1ce" providerId="ADAL" clId="{8BB962A8-C6D3-4EC1-9684-E65F4C2E812B}" dt="2022-06-20T23:03:22.135" v="4015"/>
        <pc:sldMkLst>
          <pc:docMk/>
          <pc:sldMk cId="2784513960" sldId="280"/>
        </pc:sldMkLst>
        <pc:spChg chg="mod">
          <ac:chgData name="황순규" userId="3f42a855-f32e-40ff-b661-dda5e545f1ce" providerId="ADAL" clId="{8BB962A8-C6D3-4EC1-9684-E65F4C2E812B}" dt="2022-06-20T23:03:22.135" v="4015"/>
          <ac:spMkLst>
            <pc:docMk/>
            <pc:sldMk cId="2784513960" sldId="280"/>
            <ac:spMk id="10" creationId="{08EC85FB-1B31-BCDD-96BC-5BA6899366A2}"/>
          </ac:spMkLst>
        </pc:spChg>
        <pc:spChg chg="mod">
          <ac:chgData name="황순규" userId="3f42a855-f32e-40ff-b661-dda5e545f1ce" providerId="ADAL" clId="{8BB962A8-C6D3-4EC1-9684-E65F4C2E812B}" dt="2022-06-20T13:11:26.854" v="1287" actId="1076"/>
          <ac:spMkLst>
            <pc:docMk/>
            <pc:sldMk cId="2784513960" sldId="280"/>
            <ac:spMk id="59" creationId="{F5955128-1AA7-0154-3442-04E1E540A2A4}"/>
          </ac:spMkLst>
        </pc:spChg>
        <pc:picChg chg="del">
          <ac:chgData name="황순규" userId="3f42a855-f32e-40ff-b661-dda5e545f1ce" providerId="ADAL" clId="{8BB962A8-C6D3-4EC1-9684-E65F4C2E812B}" dt="2022-06-20T23:02:15.537" v="3736" actId="478"/>
          <ac:picMkLst>
            <pc:docMk/>
            <pc:sldMk cId="2784513960" sldId="280"/>
            <ac:picMk id="6" creationId="{9588627A-E6B8-4FCC-2370-7E597AA51CC4}"/>
          </ac:picMkLst>
        </pc:picChg>
      </pc:sldChg>
      <pc:sldChg chg="addSp delSp modSp add mod modNotesTx">
        <pc:chgData name="황순규" userId="3f42a855-f32e-40ff-b661-dda5e545f1ce" providerId="ADAL" clId="{8BB962A8-C6D3-4EC1-9684-E65F4C2E812B}" dt="2022-06-20T14:01:33.636" v="2439" actId="1076"/>
        <pc:sldMkLst>
          <pc:docMk/>
          <pc:sldMk cId="3932934005" sldId="281"/>
        </pc:sldMkLst>
        <pc:spChg chg="mod">
          <ac:chgData name="황순규" userId="3f42a855-f32e-40ff-b661-dda5e545f1ce" providerId="ADAL" clId="{8BB962A8-C6D3-4EC1-9684-E65F4C2E812B}" dt="2022-06-20T14:01:22.500" v="2436" actId="1076"/>
          <ac:spMkLst>
            <pc:docMk/>
            <pc:sldMk cId="3932934005" sldId="281"/>
            <ac:spMk id="10" creationId="{08EC85FB-1B31-BCDD-96BC-5BA6899366A2}"/>
          </ac:spMkLst>
        </pc:spChg>
        <pc:spChg chg="add del">
          <ac:chgData name="황순규" userId="3f42a855-f32e-40ff-b661-dda5e545f1ce" providerId="ADAL" clId="{8BB962A8-C6D3-4EC1-9684-E65F4C2E812B}" dt="2022-06-20T13:49:24.218" v="2395" actId="22"/>
          <ac:spMkLst>
            <pc:docMk/>
            <pc:sldMk cId="3932934005" sldId="281"/>
            <ac:spMk id="11" creationId="{F3731BAC-66B0-CF7F-0632-7757DEC69CA4}"/>
          </ac:spMkLst>
        </pc:spChg>
        <pc:spChg chg="mod">
          <ac:chgData name="황순규" userId="3f42a855-f32e-40ff-b661-dda5e545f1ce" providerId="ADAL" clId="{8BB962A8-C6D3-4EC1-9684-E65F4C2E812B}" dt="2022-06-20T13:54:46.253" v="2435" actId="1076"/>
          <ac:spMkLst>
            <pc:docMk/>
            <pc:sldMk cId="3932934005" sldId="281"/>
            <ac:spMk id="59" creationId="{F5955128-1AA7-0154-3442-04E1E540A2A4}"/>
          </ac:spMkLst>
        </pc:spChg>
        <pc:grpChg chg="mod">
          <ac:chgData name="황순규" userId="3f42a855-f32e-40ff-b661-dda5e545f1ce" providerId="ADAL" clId="{8BB962A8-C6D3-4EC1-9684-E65F4C2E812B}" dt="2022-06-20T13:54:24.679" v="2430" actId="1076"/>
          <ac:grpSpMkLst>
            <pc:docMk/>
            <pc:sldMk cId="3932934005" sldId="281"/>
            <ac:grpSpMk id="57" creationId="{0AC402C6-0001-DE75-E66B-A5A8153D8F2F}"/>
          </ac:grpSpMkLst>
        </pc:grpChg>
        <pc:picChg chg="add mod">
          <ac:chgData name="황순규" userId="3f42a855-f32e-40ff-b661-dda5e545f1ce" providerId="ADAL" clId="{8BB962A8-C6D3-4EC1-9684-E65F4C2E812B}" dt="2022-06-20T14:01:33.636" v="2439" actId="1076"/>
          <ac:picMkLst>
            <pc:docMk/>
            <pc:sldMk cId="3932934005" sldId="281"/>
            <ac:picMk id="4" creationId="{BF9A36D0-4A21-6DDF-19A2-9214654E533D}"/>
          </ac:picMkLst>
        </pc:picChg>
        <pc:picChg chg="del">
          <ac:chgData name="황순규" userId="3f42a855-f32e-40ff-b661-dda5e545f1ce" providerId="ADAL" clId="{8BB962A8-C6D3-4EC1-9684-E65F4C2E812B}" dt="2022-06-20T13:49:15.193" v="2393" actId="478"/>
          <ac:picMkLst>
            <pc:docMk/>
            <pc:sldMk cId="3932934005" sldId="281"/>
            <ac:picMk id="6" creationId="{9588627A-E6B8-4FCC-2370-7E597AA51CC4}"/>
          </ac:picMkLst>
        </pc:picChg>
      </pc:sldChg>
    </pc:docChg>
  </pc:docChgLst>
  <pc:docChgLst>
    <pc:chgData name="백승진" userId="5236f67c-6c6f-48d4-9f52-48712f2a3b32" providerId="ADAL" clId="{B10D71F2-2951-47E5-BC36-E24BA71729CA}"/>
    <pc:docChg chg="modSld">
      <pc:chgData name="백승진" userId="5236f67c-6c6f-48d4-9f52-48712f2a3b32" providerId="ADAL" clId="{B10D71F2-2951-47E5-BC36-E24BA71729CA}" dt="2022-06-07T15:23:39.264" v="41" actId="20577"/>
      <pc:docMkLst>
        <pc:docMk/>
      </pc:docMkLst>
      <pc:sldChg chg="modSp mod">
        <pc:chgData name="백승진" userId="5236f67c-6c6f-48d4-9f52-48712f2a3b32" providerId="ADAL" clId="{B10D71F2-2951-47E5-BC36-E24BA71729CA}" dt="2022-06-07T15:13:30.443" v="8"/>
        <pc:sldMkLst>
          <pc:docMk/>
          <pc:sldMk cId="3279241943" sldId="263"/>
        </pc:sldMkLst>
        <pc:spChg chg="mod">
          <ac:chgData name="백승진" userId="5236f67c-6c6f-48d4-9f52-48712f2a3b32" providerId="ADAL" clId="{B10D71F2-2951-47E5-BC36-E24BA71729CA}" dt="2022-06-07T15:13:30.443" v="8"/>
          <ac:spMkLst>
            <pc:docMk/>
            <pc:sldMk cId="3279241943" sldId="263"/>
            <ac:spMk id="32" creationId="{900179C3-5085-9319-0912-5F291CB736BC}"/>
          </ac:spMkLst>
        </pc:spChg>
      </pc:sldChg>
      <pc:sldChg chg="modSp mod">
        <pc:chgData name="백승진" userId="5236f67c-6c6f-48d4-9f52-48712f2a3b32" providerId="ADAL" clId="{B10D71F2-2951-47E5-BC36-E24BA71729CA}" dt="2022-06-07T15:15:10.910" v="25"/>
        <pc:sldMkLst>
          <pc:docMk/>
          <pc:sldMk cId="736311854" sldId="276"/>
        </pc:sldMkLst>
        <pc:spChg chg="mod">
          <ac:chgData name="백승진" userId="5236f67c-6c6f-48d4-9f52-48712f2a3b32" providerId="ADAL" clId="{B10D71F2-2951-47E5-BC36-E24BA71729CA}" dt="2022-06-07T15:15:10.910" v="25"/>
          <ac:spMkLst>
            <pc:docMk/>
            <pc:sldMk cId="736311854" sldId="276"/>
            <ac:spMk id="10" creationId="{08EC85FB-1B31-BCDD-96BC-5BA6899366A2}"/>
          </ac:spMkLst>
        </pc:spChg>
      </pc:sldChg>
      <pc:sldChg chg="modNotesTx">
        <pc:chgData name="백승진" userId="5236f67c-6c6f-48d4-9f52-48712f2a3b32" providerId="ADAL" clId="{B10D71F2-2951-47E5-BC36-E24BA71729CA}" dt="2022-06-07T15:23:39.264" v="41" actId="20577"/>
        <pc:sldMkLst>
          <pc:docMk/>
          <pc:sldMk cId="3552259768" sldId="281"/>
        </pc:sldMkLst>
      </pc:sldChg>
    </pc:docChg>
  </pc:docChgLst>
  <pc:docChgLst>
    <pc:chgData name="백승진" userId="5236f67c-6c6f-48d4-9f52-48712f2a3b32" providerId="ADAL" clId="{230E5B62-F4E6-4214-A2F6-08CE07BAB80F}"/>
    <pc:docChg chg="modSld">
      <pc:chgData name="백승진" userId="5236f67c-6c6f-48d4-9f52-48712f2a3b32" providerId="ADAL" clId="{230E5B62-F4E6-4214-A2F6-08CE07BAB80F}" dt="2022-06-08T00:18:51.276" v="2" actId="20577"/>
      <pc:docMkLst>
        <pc:docMk/>
      </pc:docMkLst>
      <pc:sldChg chg="modSp mod">
        <pc:chgData name="백승진" userId="5236f67c-6c6f-48d4-9f52-48712f2a3b32" providerId="ADAL" clId="{230E5B62-F4E6-4214-A2F6-08CE07BAB80F}" dt="2022-06-08T00:18:51.276" v="2" actId="20577"/>
        <pc:sldMkLst>
          <pc:docMk/>
          <pc:sldMk cId="384367110" sldId="278"/>
        </pc:sldMkLst>
        <pc:spChg chg="mod">
          <ac:chgData name="백승진" userId="5236f67c-6c6f-48d4-9f52-48712f2a3b32" providerId="ADAL" clId="{230E5B62-F4E6-4214-A2F6-08CE07BAB80F}" dt="2022-06-08T00:18:51.276" v="2" actId="20577"/>
          <ac:spMkLst>
            <pc:docMk/>
            <pc:sldMk cId="384367110" sldId="278"/>
            <ac:spMk id="19" creationId="{78F2759B-911E-2922-4C22-E09225CB953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5A4A44C-D509-B35D-BB4B-CD9C1CE2F8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9B0ED4-AFC4-F127-C132-99624F2FE7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E9B0B3-0A22-4002-83CE-8C91EC2BC141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A34822-07EB-1002-BDCA-1F2576EEA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EBD701-A331-CBE3-F931-03C56410BB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AB151-9B5D-4D1B-B30E-F7C116A31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300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1158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4127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9578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7586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4645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4964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0677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6888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6128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2200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ko-KR" altLang="en-US" sz="1200" kern="0" spc="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6619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en-US" altLang="ko-KR" sz="1200" kern="0" spc="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7405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en-US" altLang="ko-KR" sz="1200" kern="0" spc="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8202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6888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28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2800325" y="3084500"/>
            <a:ext cx="12687300" cy="1651949"/>
            <a:chOff x="533375" y="3378720"/>
            <a:chExt cx="12687300" cy="1651949"/>
          </a:xfrm>
        </p:grpSpPr>
        <p:sp>
          <p:nvSpPr>
            <p:cNvPr id="90" name="Google Shape;90;p1"/>
            <p:cNvSpPr txBox="1"/>
            <p:nvPr/>
          </p:nvSpPr>
          <p:spPr>
            <a:xfrm>
              <a:off x="533375" y="3378720"/>
              <a:ext cx="12687300" cy="1323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0" dirty="0" err="1">
                  <a:solidFill>
                    <a:srgbClr val="4B455C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캡스톤</a:t>
              </a:r>
              <a:r>
                <a:rPr lang="ko-KR" altLang="en-US" sz="8000" dirty="0">
                  <a:solidFill>
                    <a:srgbClr val="4B455C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디자인</a:t>
              </a:r>
              <a:r>
                <a:rPr lang="en-US" altLang="ko-KR" sz="8000" dirty="0">
                  <a:solidFill>
                    <a:srgbClr val="4B455C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Ⅱ</a:t>
              </a:r>
              <a:r>
                <a:rPr lang="ko-KR" altLang="en-US" sz="8000" dirty="0">
                  <a:solidFill>
                    <a:srgbClr val="4B455C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중간발표</a:t>
              </a:r>
              <a:endParaRPr lang="en-US" altLang="ko-KR" sz="8000" dirty="0">
                <a:solidFill>
                  <a:srgbClr val="4B455C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pic>
          <p:nvPicPr>
            <p:cNvPr id="91" name="Google Shape;91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76440" y="4702119"/>
              <a:ext cx="10201220" cy="32855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93" name="Google Shape;93;p1"/>
          <p:cNvGraphicFramePr/>
          <p:nvPr>
            <p:extLst>
              <p:ext uri="{D42A27DB-BD31-4B8C-83A1-F6EECF244321}">
                <p14:modId xmlns:p14="http://schemas.microsoft.com/office/powerpoint/2010/main" val="3885023780"/>
              </p:ext>
            </p:extLst>
          </p:nvPr>
        </p:nvGraphicFramePr>
        <p:xfrm>
          <a:off x="11430000" y="6667500"/>
          <a:ext cx="6324600" cy="1981200"/>
        </p:xfrm>
        <a:graphic>
          <a:graphicData uri="http://schemas.openxmlformats.org/drawingml/2006/table">
            <a:tbl>
              <a:tblPr firstRow="1" bandRow="1">
                <a:noFill/>
                <a:tableStyleId>{B521D50A-778D-41B7-86F9-7281F59E9580}</a:tableStyleId>
              </a:tblPr>
              <a:tblGrid>
                <a:gridCol w="187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0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0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2675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1" u="none" strike="noStrike" cap="none">
                          <a:solidFill>
                            <a:srgbClr val="4B455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Nunito Sans Black"/>
                          <a:sym typeface="Nunito Sans Black"/>
                        </a:rPr>
                        <a:t>지도교수</a:t>
                      </a:r>
                      <a:endParaRPr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1" u="none" strike="noStrike" cap="none">
                          <a:solidFill>
                            <a:srgbClr val="4B455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Nunito Sans Black"/>
                          <a:sym typeface="Nunito Sans Black"/>
                        </a:rPr>
                        <a:t>김태훈</a:t>
                      </a:r>
                      <a:endParaRPr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>
                        <a:solidFill>
                          <a:srgbClr val="4B455C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Nunito Sans Black"/>
                        <a:sym typeface="Nunito Sans Black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>
                        <a:solidFill>
                          <a:srgbClr val="4B455C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Nunito Sans Black"/>
                        <a:sym typeface="Nunito Sans Black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8525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1" u="none" strike="noStrike" cap="none">
                          <a:solidFill>
                            <a:srgbClr val="4B455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Nunito Sans Black"/>
                          <a:sym typeface="Nunito Sans Black"/>
                        </a:rPr>
                        <a:t>팀원</a:t>
                      </a:r>
                      <a:endParaRPr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1" u="none" strike="noStrike" cap="none">
                          <a:solidFill>
                            <a:srgbClr val="4B455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Nunito Sans Black"/>
                          <a:sym typeface="Nunito Sans Black"/>
                        </a:rPr>
                        <a:t>백승진</a:t>
                      </a:r>
                      <a:endParaRPr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1" u="none" strike="noStrike" cap="none">
                          <a:solidFill>
                            <a:srgbClr val="4B455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Nunito Sans Black"/>
                          <a:sym typeface="Nunito Sans Black"/>
                        </a:rPr>
                        <a:t>박재현</a:t>
                      </a:r>
                      <a:endParaRPr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1" u="none" strike="noStrike" cap="none" dirty="0">
                          <a:solidFill>
                            <a:srgbClr val="4B455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Nunito Sans Black"/>
                          <a:sym typeface="Nunito Sans Black"/>
                        </a:rPr>
                        <a:t>황순규</a:t>
                      </a:r>
                      <a:endParaRPr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763" y="1312899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9" y="1"/>
            <a:ext cx="16858193" cy="1204673"/>
            <a:chOff x="618149" y="1"/>
            <a:chExt cx="16858193" cy="120467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7</a:t>
              </a:r>
              <a:endParaRPr lang="ko-KR" altLang="en-US" sz="55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166702" y="466155"/>
              <a:ext cx="15309640" cy="6770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800" dirty="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금융데이터의 성능 비교를 통한 연합학습 기법의 효용성 분석</a:t>
              </a:r>
              <a:endParaRPr sz="38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EDAEC36-BB78-48BA-6A26-93F07D823597}"/>
              </a:ext>
            </a:extLst>
          </p:cNvPr>
          <p:cNvSpPr txBox="1"/>
          <p:nvPr/>
        </p:nvSpPr>
        <p:spPr>
          <a:xfrm>
            <a:off x="14748772" y="466155"/>
            <a:ext cx="3713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Noto Sans KR Medium" panose="020B0600000000000000" charset="-127"/>
                <a:ea typeface="Noto Sans KR Medium" panose="020B0600000000000000" charset="-127"/>
              </a:rPr>
              <a:t>Journal of The Korea Institute of Information Security &amp; Cryptology </a:t>
            </a:r>
          </a:p>
          <a:p>
            <a:r>
              <a:rPr lang="en-US" altLang="ko-KR" sz="1600">
                <a:latin typeface="Noto Sans KR Medium" panose="020B0600000000000000" charset="-127"/>
                <a:ea typeface="Noto Sans KR Medium" panose="020B0600000000000000" charset="-127"/>
              </a:rPr>
              <a:t>VOL.32, NO.2, Apr. 2022</a:t>
            </a:r>
            <a:endParaRPr lang="en-US" altLang="ko-KR" sz="1600" dirty="0">
              <a:latin typeface="Noto Sans KR Medium" panose="020B0600000000000000" charset="-127"/>
              <a:ea typeface="Noto Sans KR Medium" panose="020B060000000000000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6A7DE8-C710-8C3E-DC51-09AAE91770E1}"/>
              </a:ext>
            </a:extLst>
          </p:cNvPr>
          <p:cNvSpPr txBox="1"/>
          <p:nvPr/>
        </p:nvSpPr>
        <p:spPr>
          <a:xfrm>
            <a:off x="402242" y="6321108"/>
            <a:ext cx="8166405" cy="2351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4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디바이스로부터 서버로 업데이트 값을 </a:t>
            </a:r>
            <a:r>
              <a:rPr lang="en-US" altLang="ko-KR" sz="2000">
                <a:latin typeface="Noto Sans KR Medium" panose="020B0600000000000000" charset="-127"/>
                <a:ea typeface="Noto Sans KR Medium" panose="020B0600000000000000" charset="-127"/>
              </a:rPr>
              <a:t>1</a:t>
            </a: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회 전송할 시 </a:t>
            </a:r>
            <a:r>
              <a:rPr lang="en-US" altLang="ko-KR" sz="2000">
                <a:latin typeface="Noto Sans KR Medium" panose="020B0600000000000000" charset="-127"/>
                <a:ea typeface="Noto Sans KR Medium" panose="020B0600000000000000" charset="-127"/>
              </a:rPr>
              <a:t>1 round</a:t>
            </a: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라 칭하며</a:t>
            </a:r>
            <a:r>
              <a:rPr lang="en-US" altLang="ko-KR" sz="2000">
                <a:latin typeface="Noto Sans KR Medium" panose="020B0600000000000000" charset="-127"/>
                <a:ea typeface="Noto Sans KR Medium" panose="020B0600000000000000" charset="-127"/>
              </a:rPr>
              <a:t>, round</a:t>
            </a: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가 높아야만 성능이 좋은 것은 아님</a:t>
            </a:r>
            <a:endParaRPr lang="en-US" altLang="ko-KR" sz="200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342900" lvl="4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00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342900" lvl="4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00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2857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Noto Sans KR Medium" panose="020B0600000000000000" charset="-127"/>
              <a:ea typeface="Noto Sans KR Medium" panose="020B060000000000000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352386-7E5B-C9E2-0CA2-CF3974DAE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702" y="3472775"/>
            <a:ext cx="4839375" cy="20957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7E8AB8-AE9F-C2FB-469E-412F4AC66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0899" y="3472775"/>
            <a:ext cx="6743602" cy="20957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230F00-55BB-515E-64C2-9A5AEE7C9A52}"/>
              </a:ext>
            </a:extLst>
          </p:cNvPr>
          <p:cNvSpPr txBox="1"/>
          <p:nvPr/>
        </p:nvSpPr>
        <p:spPr>
          <a:xfrm>
            <a:off x="9606175" y="6237202"/>
            <a:ext cx="8166405" cy="3275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4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클라이언트에서 받은 업데이트 값을 서버는 이를 합산하여 클라이언트 개수만큼 나누며 서버로 모델을 업데이트 시키는 </a:t>
            </a:r>
            <a:r>
              <a:rPr lang="en-US" altLang="ko-KR" sz="2000">
                <a:latin typeface="Noto Sans KR Medium" panose="020B0600000000000000" charset="-127"/>
                <a:ea typeface="Noto Sans KR Medium" panose="020B0600000000000000" charset="-127"/>
              </a:rPr>
              <a:t>FedSGD</a:t>
            </a:r>
          </a:p>
          <a:p>
            <a:pPr marL="342900" lvl="4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미니배치를 사용하는 </a:t>
            </a:r>
            <a:r>
              <a:rPr lang="en-US" altLang="ko-KR" sz="2000">
                <a:latin typeface="Noto Sans KR Medium" panose="020B0600000000000000" charset="-127"/>
                <a:ea typeface="Noto Sans KR Medium" panose="020B0600000000000000" charset="-127"/>
              </a:rPr>
              <a:t>FedAVG</a:t>
            </a:r>
          </a:p>
          <a:p>
            <a:pPr marL="342900" lvl="4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457200" lvl="4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000">
                <a:latin typeface="Noto Sans KR Medium" panose="020B0600000000000000" charset="-127"/>
                <a:ea typeface="Noto Sans KR Medium" panose="020B0600000000000000" charset="-127"/>
              </a:rPr>
              <a:t>FedSGD</a:t>
            </a: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는 </a:t>
            </a:r>
            <a:r>
              <a:rPr lang="en-US" altLang="ko-KR" sz="2000">
                <a:latin typeface="Noto Sans KR Medium" panose="020B0600000000000000" charset="-127"/>
                <a:ea typeface="Noto Sans KR Medium" panose="020B0600000000000000" charset="-127"/>
              </a:rPr>
              <a:t>(1),</a:t>
            </a: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 </a:t>
            </a:r>
            <a:r>
              <a:rPr lang="en-US" altLang="ko-KR" sz="2000">
                <a:latin typeface="Noto Sans KR Medium" panose="020B0600000000000000" charset="-127"/>
                <a:ea typeface="Noto Sans KR Medium" panose="020B0600000000000000" charset="-127"/>
              </a:rPr>
              <a:t>(2)</a:t>
            </a: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로 계산</a:t>
            </a:r>
            <a:r>
              <a:rPr lang="en-US" altLang="ko-KR" sz="2000">
                <a:latin typeface="Noto Sans KR Medium" panose="020B0600000000000000" charset="-127"/>
                <a:ea typeface="Noto Sans KR Medium" panose="020B0600000000000000" charset="-127"/>
              </a:rPr>
              <a:t>, FedAVG</a:t>
            </a: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는 </a:t>
            </a:r>
            <a:r>
              <a:rPr lang="en-US" altLang="ko-KR" sz="2000">
                <a:latin typeface="Noto Sans KR Medium" panose="020B0600000000000000" charset="-127"/>
                <a:ea typeface="Noto Sans KR Medium" panose="020B0600000000000000" charset="-127"/>
              </a:rPr>
              <a:t>(3), (4)</a:t>
            </a: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로 계산한 결과</a:t>
            </a:r>
            <a:br>
              <a:rPr lang="en-US" altLang="ko-KR" sz="2000">
                <a:latin typeface="Noto Sans KR Medium" panose="020B0600000000000000" charset="-127"/>
                <a:ea typeface="Noto Sans KR Medium" panose="020B0600000000000000" charset="-127"/>
              </a:rPr>
            </a:b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클라이언트에 복잡하게 섞은 데이터 환경인 </a:t>
            </a:r>
            <a:r>
              <a:rPr lang="en-US" altLang="ko-KR" sz="2000">
                <a:latin typeface="Noto Sans KR Medium" panose="020B0600000000000000" charset="-127"/>
                <a:ea typeface="Noto Sans KR Medium" panose="020B0600000000000000" charset="-127"/>
              </a:rPr>
              <a:t>Non-IID</a:t>
            </a: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에서 </a:t>
            </a:r>
            <a:r>
              <a:rPr lang="en-US" altLang="ko-KR" sz="2000">
                <a:latin typeface="Noto Sans KR Medium" panose="020B0600000000000000" charset="-127"/>
                <a:ea typeface="Noto Sans KR Medium" panose="020B0600000000000000" charset="-127"/>
              </a:rPr>
              <a:t>FedAVG</a:t>
            </a: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가 적은 의사소통으로 </a:t>
            </a:r>
            <a:r>
              <a:rPr lang="en-US" altLang="ko-KR" sz="2000">
                <a:latin typeface="Noto Sans KR Medium" panose="020B0600000000000000" charset="-127"/>
                <a:ea typeface="Noto Sans KR Medium" panose="020B0600000000000000" charset="-127"/>
              </a:rPr>
              <a:t>99%</a:t>
            </a: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에 도달할 수 있으며 성능 또한 준수함</a:t>
            </a:r>
            <a:endParaRPr lang="en-US" altLang="ko-KR" sz="2000">
              <a:latin typeface="Noto Sans KR Medium" panose="020B0600000000000000" charset="-127"/>
              <a:ea typeface="Noto Sans KR Medium" panose="020B060000000000000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B88E79-63DD-5616-8D21-6740DB29297E}"/>
              </a:ext>
            </a:extLst>
          </p:cNvPr>
          <p:cNvSpPr txBox="1"/>
          <p:nvPr/>
        </p:nvSpPr>
        <p:spPr>
          <a:xfrm>
            <a:off x="3048624" y="1910603"/>
            <a:ext cx="12190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highlight>
                  <a:srgbClr val="FFFF00"/>
                </a:highlight>
                <a:latin typeface="Noto Sans KR Medium" panose="020B0600000000000000" charset="-127"/>
                <a:ea typeface="Noto Sans KR Medium" panose="020B0600000000000000" charset="-127"/>
              </a:rPr>
              <a:t>연합학습</a:t>
            </a:r>
            <a:r>
              <a:rPr lang="ko-KR" altLang="en-US" sz="2800">
                <a:latin typeface="Noto Sans KR Medium" panose="020B0600000000000000" charset="-127"/>
                <a:ea typeface="Noto Sans KR Medium" panose="020B0600000000000000" charset="-127"/>
              </a:rPr>
              <a:t>은 여러 조식이 분산된 데이터를 공유하지 않고 기계학습을 할 수 있는 기술</a:t>
            </a:r>
            <a:endParaRPr lang="en-US" altLang="ko-KR" sz="2800" dirty="0">
              <a:latin typeface="Noto Sans KR Medium" panose="020B0600000000000000" charset="-127"/>
              <a:ea typeface="Noto Sans KR Medium" panose="020B06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718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764" y="1323726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50" y="-5797"/>
            <a:ext cx="16858193" cy="1204673"/>
            <a:chOff x="618149" y="-16624"/>
            <a:chExt cx="16858193" cy="120467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-16624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7</a:t>
              </a:r>
              <a:endParaRPr lang="ko-KR" altLang="en-US" sz="55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166702" y="466155"/>
              <a:ext cx="15309640" cy="6770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800" dirty="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금융데이터의 성능 비교를 통한 연합학습 기법의 효용성 분석</a:t>
              </a:r>
              <a:endParaRPr sz="38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EDAEC36-BB78-48BA-6A26-93F07D823597}"/>
              </a:ext>
            </a:extLst>
          </p:cNvPr>
          <p:cNvSpPr txBox="1"/>
          <p:nvPr/>
        </p:nvSpPr>
        <p:spPr>
          <a:xfrm>
            <a:off x="14748773" y="476982"/>
            <a:ext cx="3713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Noto Sans KR Medium" panose="020B0600000000000000" charset="-127"/>
                <a:ea typeface="Noto Sans KR Medium" panose="020B0600000000000000" charset="-127"/>
              </a:rPr>
              <a:t>Journal of The Korea Institute of Information Security &amp; Cryptology </a:t>
            </a:r>
          </a:p>
          <a:p>
            <a:r>
              <a:rPr lang="en-US" altLang="ko-KR" sz="1600">
                <a:latin typeface="Noto Sans KR Medium" panose="020B0600000000000000" charset="-127"/>
                <a:ea typeface="Noto Sans KR Medium" panose="020B0600000000000000" charset="-127"/>
              </a:rPr>
              <a:t>VOL.32, NO.2, Apr. 2022</a:t>
            </a:r>
            <a:endParaRPr lang="en-US" altLang="ko-KR" sz="1600" dirty="0">
              <a:latin typeface="Noto Sans KR Medium" panose="020B0600000000000000" charset="-127"/>
              <a:ea typeface="Noto Sans KR Medium" panose="020B060000000000000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7FFBBA-BE4E-AFE0-36D2-6A7FE6CBA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795" y="5123721"/>
            <a:ext cx="6645339" cy="3890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10853A-E18B-61A1-15E6-BFD1A1B1DF4C}"/>
              </a:ext>
            </a:extLst>
          </p:cNvPr>
          <p:cNvSpPr txBox="1"/>
          <p:nvPr/>
        </p:nvSpPr>
        <p:spPr>
          <a:xfrm>
            <a:off x="656764" y="2021453"/>
            <a:ext cx="13614041" cy="1829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>
              <a:lnSpc>
                <a:spcPct val="150000"/>
              </a:lnSpc>
            </a:pPr>
            <a:r>
              <a:rPr lang="en-US" altLang="ko-KR" sz="2600">
                <a:latin typeface="Noto Sans KR Medium" panose="020B0600000000000000" charset="-127"/>
                <a:ea typeface="Noto Sans KR Medium" panose="020B0600000000000000" charset="-127"/>
              </a:rPr>
              <a:t>AI</a:t>
            </a:r>
            <a:r>
              <a:rPr lang="ko-KR" altLang="en-US" sz="2600">
                <a:latin typeface="Noto Sans KR Medium" panose="020B0600000000000000" charset="-127"/>
                <a:ea typeface="Noto Sans KR Medium" panose="020B0600000000000000" charset="-127"/>
              </a:rPr>
              <a:t>로 신용등급을 매기기 위해서는 많은 데이터가 필요하며 카드사끼리의 데이터 공유가 필수적이다</a:t>
            </a:r>
            <a:r>
              <a:rPr lang="en-US" altLang="ko-KR" sz="2600">
                <a:latin typeface="Noto Sans KR Medium" panose="020B0600000000000000" charset="-127"/>
                <a:ea typeface="Noto Sans KR Medium" panose="020B0600000000000000" charset="-127"/>
              </a:rPr>
              <a:t>.</a:t>
            </a:r>
          </a:p>
          <a:p>
            <a:pPr lvl="4">
              <a:lnSpc>
                <a:spcPct val="150000"/>
              </a:lnSpc>
            </a:pPr>
            <a:r>
              <a:rPr lang="ko-KR" altLang="en-US" sz="2600">
                <a:latin typeface="Noto Sans KR Medium" panose="020B0600000000000000" charset="-127"/>
                <a:ea typeface="Noto Sans KR Medium" panose="020B0600000000000000" charset="-127"/>
              </a:rPr>
              <a:t>본 실험은 카드사의 </a:t>
            </a:r>
            <a:r>
              <a:rPr lang="ko-KR" altLang="en-US" sz="2600">
                <a:highlight>
                  <a:srgbClr val="FFFF00"/>
                </a:highlight>
                <a:latin typeface="Noto Sans KR Medium" panose="020B0600000000000000" charset="-127"/>
                <a:ea typeface="Noto Sans KR Medium" panose="020B0600000000000000" charset="-127"/>
              </a:rPr>
              <a:t>일반적인 데이터</a:t>
            </a:r>
            <a:r>
              <a:rPr lang="en-US" altLang="ko-KR" sz="2600">
                <a:latin typeface="Noto Sans KR Medium" panose="020B0600000000000000" charset="-127"/>
                <a:ea typeface="Noto Sans KR Medium" panose="020B0600000000000000" charset="-127"/>
              </a:rPr>
              <a:t>, </a:t>
            </a:r>
            <a:r>
              <a:rPr lang="ko-KR" altLang="en-US" sz="2600">
                <a:highlight>
                  <a:srgbClr val="FFFF00"/>
                </a:highlight>
                <a:latin typeface="Noto Sans KR Medium" panose="020B0600000000000000" charset="-127"/>
                <a:ea typeface="Noto Sans KR Medium" panose="020B0600000000000000" charset="-127"/>
              </a:rPr>
              <a:t>비식별 처리한 데이터</a:t>
            </a:r>
            <a:r>
              <a:rPr lang="en-US" altLang="ko-KR" sz="2600">
                <a:latin typeface="Noto Sans KR Medium" panose="020B0600000000000000" charset="-127"/>
                <a:ea typeface="Noto Sans KR Medium" panose="020B0600000000000000" charset="-127"/>
              </a:rPr>
              <a:t>, </a:t>
            </a:r>
            <a:r>
              <a:rPr lang="ko-KR" altLang="en-US" sz="2600">
                <a:highlight>
                  <a:srgbClr val="FFFF00"/>
                </a:highlight>
                <a:latin typeface="Noto Sans KR Medium" panose="020B0600000000000000" charset="-127"/>
                <a:ea typeface="Noto Sans KR Medium" panose="020B0600000000000000" charset="-127"/>
              </a:rPr>
              <a:t>연합학습</a:t>
            </a:r>
            <a:r>
              <a:rPr lang="ko-KR" altLang="en-US" sz="2600">
                <a:latin typeface="Noto Sans KR Medium" panose="020B0600000000000000" charset="-127"/>
                <a:ea typeface="Noto Sans KR Medium" panose="020B0600000000000000" charset="-127"/>
              </a:rPr>
              <a:t> 방식을 </a:t>
            </a:r>
            <a:r>
              <a:rPr lang="en-US" altLang="ko-KR" sz="2600">
                <a:latin typeface="Noto Sans KR Medium" panose="020B0600000000000000" charset="-127"/>
                <a:ea typeface="Noto Sans KR Medium" panose="020B0600000000000000" charset="-127"/>
              </a:rPr>
              <a:t>MLP</a:t>
            </a:r>
            <a:r>
              <a:rPr lang="ko-KR" altLang="en-US" sz="2600">
                <a:latin typeface="Noto Sans KR Medium" panose="020B0600000000000000" charset="-127"/>
                <a:ea typeface="Noto Sans KR Medium" panose="020B0600000000000000" charset="-127"/>
              </a:rPr>
              <a:t>를 사용하여 조건을 맞춘 후 성능을 비교한다</a:t>
            </a:r>
            <a:r>
              <a:rPr lang="en-US" altLang="ko-KR" sz="2600">
                <a:latin typeface="Noto Sans KR Medium" panose="020B0600000000000000" charset="-127"/>
                <a:ea typeface="Noto Sans KR Medium" panose="020B0600000000000000" charset="-127"/>
              </a:rPr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F18072-7BD7-2DD3-5924-DF709BAF0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0950" y="3223021"/>
            <a:ext cx="6837024" cy="706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73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763" y="1312899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9" y="1"/>
            <a:ext cx="13515329" cy="1328267"/>
            <a:chOff x="618149" y="1"/>
            <a:chExt cx="13515329" cy="1328267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8</a:t>
              </a:r>
              <a:endParaRPr lang="ko-KR" altLang="en-US" sz="55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103926" y="127980"/>
              <a:ext cx="12029552" cy="1200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3600" dirty="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UAV</a:t>
              </a:r>
              <a:r>
                <a:rPr lang="ko-KR" altLang="en-US" sz="3600" dirty="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기반 무선네트워크 환경에서 효율적인 컨텐츠 제공을 위한 계층적 연합학습 기법 연구</a:t>
              </a:r>
              <a:endParaRPr sz="3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EDAEC36-BB78-48BA-6A26-93F07D823597}"/>
              </a:ext>
            </a:extLst>
          </p:cNvPr>
          <p:cNvSpPr txBox="1"/>
          <p:nvPr/>
        </p:nvSpPr>
        <p:spPr>
          <a:xfrm>
            <a:off x="14779594" y="728124"/>
            <a:ext cx="3713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Noto Sans KR Medium" panose="020B0600000000000000" charset="-127"/>
                <a:ea typeface="Noto Sans KR Medium" panose="020B0600000000000000" charset="-127"/>
              </a:rPr>
              <a:t>2021</a:t>
            </a:r>
            <a:r>
              <a:rPr lang="ko-KR" altLang="en-US" sz="1600">
                <a:latin typeface="Noto Sans KR Medium" panose="020B0600000000000000" charset="-127"/>
                <a:ea typeface="Noto Sans KR Medium" panose="020B0600000000000000" charset="-127"/>
              </a:rPr>
              <a:t>년 한국소프트웨어종합학술대회 논문집</a:t>
            </a:r>
            <a:endParaRPr lang="en-US" altLang="ko-KR" sz="1600" dirty="0">
              <a:latin typeface="Noto Sans KR Medium" panose="020B0600000000000000" charset="-127"/>
              <a:ea typeface="Noto Sans KR Medium" panose="020B060000000000000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5ACEDF-4412-1BA3-94BD-E2EDE5E73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587" y="1789449"/>
            <a:ext cx="5168696" cy="69896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D604F7-7854-CE2C-92E1-B89D61361DCB}"/>
              </a:ext>
            </a:extLst>
          </p:cNvPr>
          <p:cNvSpPr txBox="1"/>
          <p:nvPr/>
        </p:nvSpPr>
        <p:spPr>
          <a:xfrm>
            <a:off x="759464" y="8974101"/>
            <a:ext cx="65769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모바일 기기의 요청을 받으면 해당 </a:t>
            </a:r>
            <a:r>
              <a:rPr lang="en-US" altLang="ko-KR" sz="2000">
                <a:latin typeface="Noto Sans KR Medium" panose="020B0600000000000000" charset="-127"/>
                <a:ea typeface="Noto Sans KR Medium" panose="020B0600000000000000" charset="-127"/>
              </a:rPr>
              <a:t>UAV</a:t>
            </a: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는 요청된 컨텐츠가 로컬 캐싱 스토리지에 저장되어 있는지의 여부를 확인하는 </a:t>
            </a:r>
            <a:r>
              <a:rPr lang="en-US" altLang="ko-KR" sz="2000">
                <a:highlight>
                  <a:srgbClr val="FFFF00"/>
                </a:highlight>
                <a:latin typeface="Noto Sans KR Medium" panose="020B0600000000000000" charset="-127"/>
                <a:ea typeface="Noto Sans KR Medium" panose="020B0600000000000000" charset="-127"/>
              </a:rPr>
              <a:t>Caching Model</a:t>
            </a:r>
            <a:r>
              <a:rPr lang="en-US" altLang="ko-KR" sz="2000">
                <a:latin typeface="Noto Sans KR Medium" panose="020B0600000000000000" charset="-127"/>
                <a:ea typeface="Noto Sans KR Medium" panose="020B0600000000000000" charset="-127"/>
              </a:rPr>
              <a:t>  </a:t>
            </a: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사용</a:t>
            </a:r>
            <a:endParaRPr lang="en-US" altLang="ko-KR" sz="2000">
              <a:latin typeface="Noto Sans KR Medium" panose="020B0600000000000000" charset="-127"/>
              <a:ea typeface="Noto Sans KR Medium" panose="020B060000000000000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9D2487-8FBC-591A-25F8-86C738215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2538" y="2119596"/>
            <a:ext cx="4167056" cy="47376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2EADBF-5F13-1A41-EF9E-0DB79CD0F627}"/>
              </a:ext>
            </a:extLst>
          </p:cNvPr>
          <p:cNvSpPr txBox="1"/>
          <p:nvPr/>
        </p:nvSpPr>
        <p:spPr>
          <a:xfrm>
            <a:off x="8687279" y="7335392"/>
            <a:ext cx="97090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유저가 컨텐츠를 받기 위한 시간을 최소화하기 위한 자원 할당 최적화를 목표로 함</a:t>
            </a:r>
            <a:endParaRPr lang="en-US" altLang="ko-KR" sz="200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각 유저는 송신과 수신을 동시에 할 수 없음</a:t>
            </a:r>
            <a:endParaRPr lang="en-US" altLang="ko-KR" sz="200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>
                <a:latin typeface="Noto Sans KR Medium" panose="020B0600000000000000" charset="-127"/>
                <a:ea typeface="Noto Sans KR Medium" panose="020B0600000000000000" charset="-127"/>
              </a:rPr>
              <a:t>UAV-BS</a:t>
            </a: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는 스토리지 한계 내에서 캐싱이 가능함</a:t>
            </a:r>
            <a:endParaRPr lang="en-US" altLang="ko-KR" sz="200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각 유저는 동시에 두 개 이상의 </a:t>
            </a:r>
            <a:r>
              <a:rPr lang="en-US" altLang="ko-KR" sz="2000">
                <a:latin typeface="Noto Sans KR Medium" panose="020B0600000000000000" charset="-127"/>
                <a:ea typeface="Noto Sans KR Medium" panose="020B0600000000000000" charset="-127"/>
              </a:rPr>
              <a:t>UAV-BS</a:t>
            </a: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와 연결 될 수 없음을 가정함</a:t>
            </a:r>
            <a:endParaRPr lang="en-US" altLang="ko-KR" sz="200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위와 같은 문제들을 해결하기 위해 </a:t>
            </a:r>
            <a:r>
              <a:rPr lang="en-US" altLang="ko-KR" sz="2000">
                <a:latin typeface="Noto Sans KR Medium" panose="020B0600000000000000" charset="-127"/>
                <a:ea typeface="Noto Sans KR Medium" panose="020B0600000000000000" charset="-127"/>
              </a:rPr>
              <a:t>Q-Learning</a:t>
            </a: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을 활용</a:t>
            </a:r>
            <a:endParaRPr lang="en-US" altLang="ko-KR" sz="2000">
              <a:latin typeface="Noto Sans KR Medium" panose="020B0600000000000000" charset="-127"/>
              <a:ea typeface="Noto Sans KR Medium" panose="020B06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084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763" y="1312899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9" y="1"/>
            <a:ext cx="16858193" cy="1204673"/>
            <a:chOff x="618149" y="1"/>
            <a:chExt cx="16858193" cy="120467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9</a:t>
              </a:r>
              <a:endParaRPr lang="ko-KR" altLang="en-US" sz="55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166702" y="466155"/>
              <a:ext cx="15309640" cy="6770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800" dirty="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모바일 </a:t>
              </a:r>
              <a:r>
                <a:rPr lang="ko-KR" altLang="en-US" sz="3800" dirty="0" err="1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엣지</a:t>
              </a:r>
              <a:r>
                <a:rPr lang="ko-KR" altLang="en-US" sz="3800" dirty="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컴퓨팅 환경에서의 계층적 연합학습 모델 연구</a:t>
              </a:r>
              <a:endParaRPr lang="ko-KR" altLang="en-US" sz="38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EDAEC36-BB78-48BA-6A26-93F07D823597}"/>
              </a:ext>
            </a:extLst>
          </p:cNvPr>
          <p:cNvSpPr txBox="1"/>
          <p:nvPr/>
        </p:nvSpPr>
        <p:spPr>
          <a:xfrm>
            <a:off x="15126238" y="666673"/>
            <a:ext cx="2824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Noto Sans KR Medium" panose="020B0600000000000000" charset="-127"/>
                <a:ea typeface="Noto Sans KR Medium" panose="020B0600000000000000" charset="-127"/>
              </a:rPr>
              <a:t>2022</a:t>
            </a:r>
            <a:r>
              <a:rPr lang="ko-KR" altLang="en-US" sz="1600">
                <a:latin typeface="Noto Sans KR Medium" panose="020B0600000000000000" charset="-127"/>
                <a:ea typeface="Noto Sans KR Medium" panose="020B0600000000000000" charset="-127"/>
              </a:rPr>
              <a:t>년도 한국통신학회 동계종합학술발표회</a:t>
            </a:r>
            <a:endParaRPr lang="en-US" altLang="ko-KR" sz="1600" dirty="0">
              <a:latin typeface="Noto Sans KR Medium" panose="020B0600000000000000" charset="-127"/>
              <a:ea typeface="Noto Sans KR Medium" panose="020B060000000000000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27C9C2-3501-FD06-2E3C-2AF968459A6E}"/>
              </a:ext>
            </a:extLst>
          </p:cNvPr>
          <p:cNvSpPr txBox="1"/>
          <p:nvPr/>
        </p:nvSpPr>
        <p:spPr>
          <a:xfrm>
            <a:off x="3048624" y="2029672"/>
            <a:ext cx="12190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highlight>
                  <a:srgbClr val="FFFF00"/>
                </a:highlight>
                <a:latin typeface="Noto Sans KR Medium" panose="020B0600000000000000" charset="-127"/>
                <a:ea typeface="Noto Sans KR Medium" panose="020B0600000000000000" charset="-127"/>
              </a:rPr>
              <a:t>계층적 연합 학습 시스템 모델</a:t>
            </a:r>
            <a:r>
              <a:rPr lang="ko-KR" altLang="en-US" sz="2800">
                <a:latin typeface="Noto Sans KR Medium" panose="020B0600000000000000" charset="-127"/>
                <a:ea typeface="Noto Sans KR Medium" panose="020B0600000000000000" charset="-127"/>
              </a:rPr>
              <a:t>은 기본적인 연합학습 시스템에 엣지</a:t>
            </a:r>
            <a:r>
              <a:rPr lang="en-US" altLang="ko-KR" sz="2800">
                <a:latin typeface="Noto Sans KR Medium" panose="020B0600000000000000" charset="-127"/>
                <a:ea typeface="Noto Sans KR Medium" panose="020B0600000000000000" charset="-127"/>
              </a:rPr>
              <a:t> </a:t>
            </a:r>
            <a:r>
              <a:rPr lang="ko-KR" altLang="en-US" sz="2800">
                <a:latin typeface="Noto Sans KR Medium" panose="020B0600000000000000" charset="-127"/>
                <a:ea typeface="Noto Sans KR Medium" panose="020B0600000000000000" charset="-127"/>
              </a:rPr>
              <a:t>서버가 중앙 서버와 이용자 사이에 추가되는 형태로 나타난다</a:t>
            </a:r>
            <a:endParaRPr lang="en-US" altLang="ko-KR" sz="2800" dirty="0">
              <a:latin typeface="Noto Sans KR Medium" panose="020B0600000000000000" charset="-127"/>
              <a:ea typeface="Noto Sans KR Medium" panose="020B060000000000000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72EC2-763E-65F9-8E6E-17549AFC3622}"/>
              </a:ext>
            </a:extLst>
          </p:cNvPr>
          <p:cNvSpPr txBox="1"/>
          <p:nvPr/>
        </p:nvSpPr>
        <p:spPr>
          <a:xfrm>
            <a:off x="3048624" y="3815958"/>
            <a:ext cx="12503811" cy="5158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4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Noto Sans KR Medium" panose="020B0600000000000000" charset="-127"/>
                <a:ea typeface="Noto Sans KR Medium" panose="020B0600000000000000" charset="-127"/>
              </a:rPr>
              <a:t>각 </a:t>
            </a:r>
            <a:r>
              <a:rPr lang="ko-KR" altLang="en-US" sz="2400" dirty="0" err="1">
                <a:latin typeface="Noto Sans KR Medium" panose="020B0600000000000000" charset="-127"/>
                <a:ea typeface="Noto Sans KR Medium" panose="020B0600000000000000" charset="-127"/>
              </a:rPr>
              <a:t>엣지</a:t>
            </a:r>
            <a:r>
              <a:rPr lang="ko-KR" altLang="en-US" sz="2400" dirty="0">
                <a:latin typeface="Noto Sans KR Medium" panose="020B0600000000000000" charset="-127"/>
                <a:ea typeface="Noto Sans KR Medium" panose="020B0600000000000000" charset="-127"/>
              </a:rPr>
              <a:t> 서버는 시스템 매개변수 </a:t>
            </a:r>
            <a:r>
              <a:rPr lang="en-US" altLang="ko-KR" sz="2400" dirty="0">
                <a:latin typeface="Noto Sans KR Medium" panose="020B0600000000000000" charset="-127"/>
                <a:ea typeface="Noto Sans KR Medium" panose="020B0600000000000000" charset="-127"/>
              </a:rPr>
              <a:t>k</a:t>
            </a:r>
            <a:r>
              <a:rPr lang="ko-KR" altLang="en-US" sz="2400" dirty="0">
                <a:latin typeface="Noto Sans KR Medium" panose="020B0600000000000000" charset="-127"/>
                <a:ea typeface="Noto Sans KR Medium" panose="020B0600000000000000" charset="-127"/>
              </a:rPr>
              <a:t>회의 이용자 학습마다 </a:t>
            </a:r>
            <a:r>
              <a:rPr lang="en-US" altLang="ko-KR" sz="2400" dirty="0" err="1">
                <a:latin typeface="Noto Sans KR Medium" panose="020B0600000000000000" charset="-127"/>
                <a:ea typeface="Noto Sans KR Medium" panose="020B0600000000000000" charset="-127"/>
              </a:rPr>
              <a:t>FedAVG</a:t>
            </a:r>
            <a:r>
              <a:rPr lang="ko-KR" altLang="en-US" sz="2400" dirty="0">
                <a:latin typeface="Noto Sans KR Medium" panose="020B0600000000000000" charset="-127"/>
                <a:ea typeface="Noto Sans KR Medium" panose="020B0600000000000000" charset="-127"/>
              </a:rPr>
              <a:t>와 같은 방식으로 자신의 할당 범위 내의 이용자 가중치 통합</a:t>
            </a:r>
            <a:endParaRPr lang="en-US" altLang="ko-KR" sz="24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342900" lvl="4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Noto Sans KR Medium" panose="020B0600000000000000" charset="-127"/>
                <a:ea typeface="Noto Sans KR Medium" panose="020B0600000000000000" charset="-127"/>
              </a:rPr>
              <a:t>중앙 클라우드 서버가 </a:t>
            </a:r>
            <a:r>
              <a:rPr lang="ko-KR" altLang="en-US" sz="2400" dirty="0" err="1">
                <a:latin typeface="Noto Sans KR Medium" panose="020B0600000000000000" charset="-127"/>
                <a:ea typeface="Noto Sans KR Medium" panose="020B0600000000000000" charset="-127"/>
              </a:rPr>
              <a:t>엣지</a:t>
            </a:r>
            <a:r>
              <a:rPr lang="ko-KR" altLang="en-US" sz="2400" dirty="0">
                <a:latin typeface="Noto Sans KR Medium" panose="020B0600000000000000" charset="-127"/>
                <a:ea typeface="Noto Sans KR Medium" panose="020B0600000000000000" charset="-127"/>
              </a:rPr>
              <a:t> 서버로부터 가중치를 취합하여 모든 모델의 가중치를 통합</a:t>
            </a:r>
            <a:endParaRPr lang="en-US" altLang="ko-KR" sz="24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342900" lvl="4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Noto Sans KR Medium" panose="020B0600000000000000" charset="-127"/>
                <a:ea typeface="Noto Sans KR Medium" panose="020B0600000000000000" charset="-127"/>
              </a:rPr>
              <a:t>각 </a:t>
            </a:r>
            <a:r>
              <a:rPr lang="ko-KR" altLang="en-US" sz="2400" dirty="0" err="1">
                <a:latin typeface="Noto Sans KR Medium" panose="020B0600000000000000" charset="-127"/>
                <a:ea typeface="Noto Sans KR Medium" panose="020B0600000000000000" charset="-127"/>
              </a:rPr>
              <a:t>엣지는</a:t>
            </a:r>
            <a:r>
              <a:rPr lang="ko-KR" altLang="en-US" sz="2400" dirty="0">
                <a:latin typeface="Noto Sans KR Medium" panose="020B0600000000000000" charset="-127"/>
                <a:ea typeface="Noto Sans KR Medium" panose="020B0600000000000000" charset="-127"/>
              </a:rPr>
              <a:t> 자신의 할당 범위 내에서는 중앙 서버의 역할을 함</a:t>
            </a:r>
            <a:endParaRPr lang="en-US" altLang="ko-KR" sz="24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342900" lvl="4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24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457200" lvl="4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 err="1">
                <a:latin typeface="Noto Sans KR Medium" panose="020B0600000000000000" charset="-127"/>
                <a:ea typeface="Noto Sans KR Medium" panose="020B0600000000000000" charset="-127"/>
              </a:rPr>
              <a:t>엣지</a:t>
            </a:r>
            <a:r>
              <a:rPr lang="ko-KR" altLang="en-US" sz="2400" dirty="0">
                <a:latin typeface="Noto Sans KR Medium" panose="020B0600000000000000" charset="-127"/>
                <a:ea typeface="Noto Sans KR Medium" panose="020B0600000000000000" charset="-127"/>
              </a:rPr>
              <a:t> 서버는 전체적인 연합학습 과정을 촉진하며</a:t>
            </a:r>
            <a:r>
              <a:rPr lang="en-US" altLang="ko-KR" sz="2400" dirty="0">
                <a:latin typeface="Noto Sans KR Medium" panose="020B0600000000000000" charset="-127"/>
                <a:ea typeface="Noto Sans KR Medium" panose="020B0600000000000000" charset="-127"/>
              </a:rPr>
              <a:t>, </a:t>
            </a:r>
            <a:r>
              <a:rPr lang="ko-KR" altLang="en-US" sz="2400" dirty="0">
                <a:latin typeface="Noto Sans KR Medium" panose="020B0600000000000000" charset="-127"/>
                <a:ea typeface="Noto Sans KR Medium" panose="020B0600000000000000" charset="-127"/>
              </a:rPr>
              <a:t>평균적인 이용자의 서버 간 거리를 좁힘으로써 통신 지연율을 낮출 수 있음</a:t>
            </a:r>
            <a:endParaRPr lang="en-US" altLang="ko-KR" sz="2400" dirty="0">
              <a:latin typeface="Noto Sans KR Medium" panose="020B0600000000000000" charset="-127"/>
              <a:ea typeface="Noto Sans KR Medium" panose="020B06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644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475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7;p15">
            <a:extLst>
              <a:ext uri="{FF2B5EF4-FFF2-40B4-BE49-F238E27FC236}">
                <a16:creationId xmlns:a16="http://schemas.microsoft.com/office/drawing/2014/main" id="{4614FFCC-6ABF-0E2A-7EA1-CA1F0C64F2AB}"/>
              </a:ext>
            </a:extLst>
          </p:cNvPr>
          <p:cNvSpPr txBox="1"/>
          <p:nvPr/>
        </p:nvSpPr>
        <p:spPr>
          <a:xfrm>
            <a:off x="5524500" y="4102007"/>
            <a:ext cx="72390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6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Nunito Sans Black"/>
              </a:rPr>
              <a:t>시나리오</a:t>
            </a:r>
            <a:endParaRPr sz="11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7374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763" y="1312899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9" y="1"/>
            <a:ext cx="16858193" cy="1204673"/>
            <a:chOff x="618149" y="1"/>
            <a:chExt cx="16858193" cy="120467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</a:t>
              </a:r>
              <a:endParaRPr lang="ko-KR" altLang="en-US" sz="55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166702" y="287832"/>
              <a:ext cx="15309640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l"/>
              <a:r>
                <a:rPr lang="ko-KR" altLang="en-US" sz="4800" b="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해상 풍력 터빈 이상징후 탐지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B7D379A-555D-C7BD-C880-DC3F28479390}"/>
              </a:ext>
            </a:extLst>
          </p:cNvPr>
          <p:cNvSpPr txBox="1"/>
          <p:nvPr/>
        </p:nvSpPr>
        <p:spPr>
          <a:xfrm>
            <a:off x="1366369" y="1835560"/>
            <a:ext cx="15555260" cy="5853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4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문제점</a:t>
            </a:r>
            <a:r>
              <a:rPr lang="en-US" altLang="ko-KR" sz="3200" dirty="0">
                <a:latin typeface="Noto Sans KR Medium" panose="020B0600000000000000" charset="-127"/>
                <a:ea typeface="Noto Sans KR Medium" panose="020B0600000000000000" charset="-127"/>
              </a:rPr>
              <a:t>: </a:t>
            </a: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육지와 거리가 있을 경우 통신이 원활할 수 없어 해양 풍력 터빈 </a:t>
            </a:r>
            <a:r>
              <a:rPr lang="en-US" altLang="ko-KR" sz="3200" dirty="0">
                <a:latin typeface="Noto Sans KR Medium" panose="020B0600000000000000" charset="-127"/>
                <a:ea typeface="Noto Sans KR Medium" panose="020B0600000000000000" charset="-127"/>
              </a:rPr>
              <a:t>SW </a:t>
            </a: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업데이트 방법에 대해 고민할 필요가 있음</a:t>
            </a:r>
            <a:endParaRPr lang="en-US" altLang="ko-KR" sz="32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457200" lvl="4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데이터 수집 주기를 짧게 했을 때</a:t>
            </a:r>
            <a:r>
              <a:rPr lang="en-US" altLang="ko-KR" sz="3200" dirty="0">
                <a:latin typeface="Noto Sans KR Medium" panose="020B0600000000000000" charset="-127"/>
                <a:ea typeface="Noto Sans KR Medium" panose="020B0600000000000000" charset="-127"/>
              </a:rPr>
              <a:t>, </a:t>
            </a: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서버로 </a:t>
            </a:r>
            <a:r>
              <a:rPr lang="ko-KR" altLang="en-US" sz="3200" dirty="0" err="1">
                <a:latin typeface="Noto Sans KR Medium" panose="020B0600000000000000" charset="-127"/>
                <a:ea typeface="Noto Sans KR Medium" panose="020B0600000000000000" charset="-127"/>
              </a:rPr>
              <a:t>전송해야할</a:t>
            </a: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 데이터가 방대해짐</a:t>
            </a:r>
            <a:br>
              <a:rPr lang="en-US" altLang="ko-KR" sz="3200" dirty="0">
                <a:latin typeface="Noto Sans KR Medium" panose="020B0600000000000000" charset="-127"/>
                <a:ea typeface="Noto Sans KR Medium" panose="020B0600000000000000" charset="-127"/>
              </a:rPr>
            </a:b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이에 따라</a:t>
            </a:r>
            <a:r>
              <a:rPr lang="en-US" altLang="ko-KR" sz="3200" dirty="0">
                <a:latin typeface="Noto Sans KR Medium" panose="020B0600000000000000" charset="-127"/>
                <a:ea typeface="Noto Sans KR Medium" panose="020B0600000000000000" charset="-127"/>
              </a:rPr>
              <a:t> </a:t>
            </a: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육지와의 거리가 먼 경우</a:t>
            </a:r>
            <a:r>
              <a:rPr lang="en-US" altLang="ko-KR" sz="3200" dirty="0">
                <a:latin typeface="Noto Sans KR Medium" panose="020B0600000000000000" charset="-127"/>
                <a:ea typeface="Noto Sans KR Medium" panose="020B0600000000000000" charset="-127"/>
              </a:rPr>
              <a:t>, </a:t>
            </a: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전송 시간이 오래 소요되거나 병목 현상이 발생할 수 있음</a:t>
            </a:r>
            <a:endParaRPr lang="en-US" altLang="ko-KR" sz="32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457200" lvl="4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따라서</a:t>
            </a:r>
            <a:r>
              <a:rPr lang="en-US" altLang="ko-KR" sz="3200" dirty="0">
                <a:latin typeface="Noto Sans KR Medium" panose="020B0600000000000000" charset="-127"/>
                <a:ea typeface="Noto Sans KR Medium" panose="020B0600000000000000" charset="-127"/>
              </a:rPr>
              <a:t> </a:t>
            </a: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전체 데이터를 보내는 것이 아니라 </a:t>
            </a:r>
            <a:r>
              <a:rPr lang="ko-KR" altLang="en-US" sz="3200" dirty="0" err="1">
                <a:latin typeface="Noto Sans KR Medium" panose="020B0600000000000000" charset="-127"/>
                <a:ea typeface="Noto Sans KR Medium" panose="020B0600000000000000" charset="-127"/>
              </a:rPr>
              <a:t>파라미터만을</a:t>
            </a: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 보내는 연합학습을 적용하여 해결</a:t>
            </a:r>
            <a:endParaRPr lang="en-US" altLang="ko-KR" sz="3200" dirty="0">
              <a:latin typeface="Noto Sans KR Medium" panose="020B0600000000000000" charset="-127"/>
              <a:ea typeface="Noto Sans KR Medium" panose="020B06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534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763" y="1312899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9" y="1"/>
            <a:ext cx="16858193" cy="1204673"/>
            <a:chOff x="618149" y="1"/>
            <a:chExt cx="16858193" cy="120467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</a:t>
              </a:r>
              <a:endParaRPr lang="ko-KR" altLang="en-US" sz="55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166702" y="287832"/>
              <a:ext cx="15309640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l"/>
              <a:r>
                <a:rPr lang="ko-KR" altLang="en-US" sz="4800" b="0" i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해상 풍력 터빈 이상징후 탐지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B7D379A-555D-C7BD-C880-DC3F28479390}"/>
              </a:ext>
            </a:extLst>
          </p:cNvPr>
          <p:cNvSpPr txBox="1"/>
          <p:nvPr/>
        </p:nvSpPr>
        <p:spPr>
          <a:xfrm>
            <a:off x="1366369" y="1835560"/>
            <a:ext cx="15555260" cy="4868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4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실험</a:t>
            </a:r>
            <a:endParaRPr lang="en-US" altLang="ko-KR" sz="32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lvl="4">
              <a:lnSpc>
                <a:spcPct val="200000"/>
              </a:lnSpc>
            </a:pP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학습 데이터</a:t>
            </a:r>
            <a:r>
              <a:rPr lang="en-US" altLang="ko-KR" sz="3200" dirty="0">
                <a:latin typeface="Noto Sans KR Medium" panose="020B0600000000000000" charset="-127"/>
                <a:ea typeface="Noto Sans KR Medium" panose="020B0600000000000000" charset="-127"/>
              </a:rPr>
              <a:t>: </a:t>
            </a: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랜덤으로 시계열 데이터를 </a:t>
            </a:r>
            <a:r>
              <a:rPr lang="en-US" altLang="ko-KR" sz="3200" dirty="0">
                <a:latin typeface="Noto Sans KR Medium" panose="020B0600000000000000" charset="-127"/>
                <a:ea typeface="Noto Sans KR Medium" panose="020B0600000000000000" charset="-127"/>
              </a:rPr>
              <a:t>n</a:t>
            </a: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초 마다 생성</a:t>
            </a:r>
            <a:endParaRPr lang="en-US" altLang="ko-KR" sz="32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lvl="5">
              <a:lnSpc>
                <a:spcPct val="200000"/>
              </a:lnSpc>
            </a:pP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기존 인공지능 학습</a:t>
            </a:r>
            <a:r>
              <a:rPr lang="en-US" altLang="ko-KR" sz="3200" dirty="0">
                <a:latin typeface="Noto Sans KR Medium" panose="020B0600000000000000" charset="-127"/>
                <a:ea typeface="Noto Sans KR Medium" panose="020B0600000000000000" charset="-127"/>
              </a:rPr>
              <a:t>: </a:t>
            </a: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서버로 생성된 데이터를 전송하여 학습</a:t>
            </a:r>
            <a:endParaRPr lang="en-US" altLang="ko-KR" sz="32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lvl="5">
              <a:lnSpc>
                <a:spcPct val="200000"/>
              </a:lnSpc>
            </a:pP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연합 학습</a:t>
            </a:r>
            <a:r>
              <a:rPr lang="en-US" altLang="ko-KR" sz="3200" dirty="0">
                <a:latin typeface="Noto Sans KR Medium" panose="020B0600000000000000" charset="-127"/>
                <a:ea typeface="Noto Sans KR Medium" panose="020B0600000000000000" charset="-127"/>
              </a:rPr>
              <a:t>: </a:t>
            </a:r>
            <a:r>
              <a:rPr lang="ko-KR" altLang="en-US" sz="3200" dirty="0" err="1">
                <a:latin typeface="Noto Sans KR Medium" panose="020B0600000000000000" charset="-127"/>
                <a:ea typeface="Noto Sans KR Medium" panose="020B0600000000000000" charset="-127"/>
              </a:rPr>
              <a:t>엣지</a:t>
            </a: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 노드에서 학습한 후 파라미터만 서버로 전송</a:t>
            </a:r>
            <a:endParaRPr lang="en-US" altLang="ko-KR" sz="32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lvl="5">
              <a:lnSpc>
                <a:spcPct val="200000"/>
              </a:lnSpc>
            </a:pP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평가 지표</a:t>
            </a:r>
            <a:r>
              <a:rPr lang="en-US" altLang="ko-KR" sz="3200" dirty="0">
                <a:latin typeface="Noto Sans KR Medium" panose="020B0600000000000000" charset="-127"/>
                <a:ea typeface="Noto Sans KR Medium" panose="020B0600000000000000" charset="-127"/>
              </a:rPr>
              <a:t>: </a:t>
            </a: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정확도</a:t>
            </a:r>
            <a:r>
              <a:rPr lang="en-US" altLang="ko-KR" sz="3200" dirty="0">
                <a:latin typeface="Noto Sans KR Medium" panose="020B0600000000000000" charset="-127"/>
                <a:ea typeface="Noto Sans KR Medium" panose="020B0600000000000000" charset="-127"/>
              </a:rPr>
              <a:t>, </a:t>
            </a:r>
            <a:r>
              <a:rPr lang="ko-KR" altLang="en-US" sz="3200" dirty="0" err="1">
                <a:latin typeface="Noto Sans KR Medium" panose="020B0600000000000000" charset="-127"/>
                <a:ea typeface="Noto Sans KR Medium" panose="020B0600000000000000" charset="-127"/>
              </a:rPr>
              <a:t>손실값</a:t>
            </a:r>
            <a:r>
              <a:rPr lang="en-US" altLang="ko-KR" sz="3200" dirty="0">
                <a:latin typeface="Noto Sans KR Medium" panose="020B0600000000000000" charset="-127"/>
                <a:ea typeface="Noto Sans KR Medium" panose="020B0600000000000000" charset="-127"/>
              </a:rPr>
              <a:t>, </a:t>
            </a:r>
            <a:r>
              <a:rPr lang="ko-KR" altLang="en-US" sz="3200" dirty="0">
                <a:latin typeface="Noto Sans KR Medium" panose="020B0600000000000000" charset="-127"/>
                <a:ea typeface="Noto Sans KR Medium" panose="020B0600000000000000" charset="-127"/>
              </a:rPr>
              <a:t>지연시간</a:t>
            </a:r>
            <a:r>
              <a:rPr lang="en-US" altLang="ko-KR" sz="3200" dirty="0">
                <a:latin typeface="Noto Sans KR Medium" panose="020B0600000000000000" charset="-127"/>
                <a:ea typeface="Noto Sans KR Medium" panose="020B0600000000000000" charset="-127"/>
              </a:rPr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104645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455C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/>
        </p:nvSpPr>
        <p:spPr>
          <a:xfrm>
            <a:off x="5524500" y="4035505"/>
            <a:ext cx="72390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800" b="1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Q &amp; 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475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/>
        </p:nvSpPr>
        <p:spPr>
          <a:xfrm>
            <a:off x="5524500" y="4102007"/>
            <a:ext cx="72390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6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unito Sans Black"/>
                <a:sym typeface="Nunito Sans Black"/>
              </a:rPr>
              <a:t>관련 논문</a:t>
            </a:r>
            <a:endParaRPr sz="11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764" y="1238040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9" y="1"/>
            <a:ext cx="14692443" cy="1204673"/>
            <a:chOff x="618149" y="1"/>
            <a:chExt cx="14692443" cy="120467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</a:t>
              </a:r>
              <a:endParaRPr lang="ko-KR" altLang="en-US" sz="550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151973" y="298656"/>
              <a:ext cx="13158619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48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연합학습 모델에서 이상 클라이언트 제거</a:t>
              </a:r>
              <a:endParaRPr lang="en-US" altLang="ko-KR" sz="4000" b="1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8EC85FB-1B31-BCDD-96BC-5BA6899366A2}"/>
              </a:ext>
            </a:extLst>
          </p:cNvPr>
          <p:cNvSpPr txBox="1"/>
          <p:nvPr/>
        </p:nvSpPr>
        <p:spPr>
          <a:xfrm>
            <a:off x="874016" y="2015966"/>
            <a:ext cx="1638728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4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Noto Sans KR Medium" panose="020B0600000000000000" charset="-127"/>
                <a:ea typeface="Noto Sans KR Medium" panose="020B0600000000000000" charset="-127"/>
              </a:rPr>
              <a:t>연합학습은 데이터 보호를 위해 클라이언트에서만 데이터를 수집하고 활용하는데 클라이언트는 데이터 분포에 대한 정보가 없기 때문에 비정상 데이터를 구분 없이 학습할 가능성이 있음</a:t>
            </a:r>
            <a:endParaRPr lang="en-US" altLang="ko-KR" sz="26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Noto Sans KR Medium" panose="020B0600000000000000" charset="-127"/>
                <a:ea typeface="Noto Sans KR Medium" panose="020B0600000000000000" charset="-127"/>
              </a:rPr>
              <a:t>비정상</a:t>
            </a:r>
            <a:r>
              <a:rPr lang="en-US" altLang="ko-KR" sz="2600" dirty="0">
                <a:latin typeface="Noto Sans KR Medium" panose="020B0600000000000000" charset="-127"/>
                <a:ea typeface="Noto Sans KR Medium" panose="020B0600000000000000" charset="-127"/>
              </a:rPr>
              <a:t> </a:t>
            </a:r>
            <a:r>
              <a:rPr lang="ko-KR" altLang="en-US" sz="2600" dirty="0">
                <a:latin typeface="Noto Sans KR Medium" panose="020B0600000000000000" charset="-127"/>
                <a:ea typeface="Noto Sans KR Medium" panose="020B0600000000000000" charset="-127"/>
              </a:rPr>
              <a:t>데이터 학습으로 인한 글로벌 모델의 성능 저하를 줄이기 위해 서버에서 검증데이터를 이용해 </a:t>
            </a:r>
            <a:r>
              <a:rPr lang="en-US" altLang="ko-KR" sz="2600" dirty="0" err="1">
                <a:latin typeface="Noto Sans KR Medium" panose="020B0600000000000000" charset="-127"/>
                <a:ea typeface="Noto Sans KR Medium" panose="020B0600000000000000" charset="-127"/>
              </a:rPr>
              <a:t>softmax</a:t>
            </a:r>
            <a:r>
              <a:rPr lang="en-US" altLang="ko-KR" sz="2600" dirty="0">
                <a:latin typeface="Noto Sans KR Medium" panose="020B0600000000000000" charset="-127"/>
                <a:ea typeface="Noto Sans KR Medium" panose="020B0600000000000000" charset="-127"/>
              </a:rPr>
              <a:t> </a:t>
            </a:r>
            <a:r>
              <a:rPr lang="ko-KR" altLang="en-US" sz="2600" dirty="0">
                <a:latin typeface="Noto Sans KR Medium" panose="020B0600000000000000" charset="-127"/>
                <a:ea typeface="Noto Sans KR Medium" panose="020B0600000000000000" charset="-127"/>
              </a:rPr>
              <a:t>벡터를 추출해 </a:t>
            </a:r>
            <a:r>
              <a:rPr lang="en-US" altLang="ko-KR" sz="2600" dirty="0" err="1">
                <a:latin typeface="Noto Sans KR Medium" panose="020B0600000000000000" charset="-127"/>
                <a:ea typeface="Noto Sans KR Medium" panose="020B0600000000000000" charset="-127"/>
              </a:rPr>
              <a:t>softmax</a:t>
            </a:r>
            <a:r>
              <a:rPr lang="en-US" altLang="ko-KR" sz="2600" dirty="0">
                <a:latin typeface="Noto Sans KR Medium" panose="020B0600000000000000" charset="-127"/>
                <a:ea typeface="Noto Sans KR Medium" panose="020B0600000000000000" charset="-127"/>
              </a:rPr>
              <a:t> </a:t>
            </a:r>
            <a:r>
              <a:rPr lang="ko-KR" altLang="en-US" sz="2600" dirty="0">
                <a:latin typeface="Noto Sans KR Medium" panose="020B0600000000000000" charset="-127"/>
                <a:ea typeface="Noto Sans KR Medium" panose="020B0600000000000000" charset="-127"/>
              </a:rPr>
              <a:t>벡터의 거리로 각</a:t>
            </a:r>
            <a:r>
              <a:rPr lang="en-US" altLang="ko-KR" sz="2600" dirty="0">
                <a:latin typeface="Noto Sans KR Medium" panose="020B0600000000000000" charset="-127"/>
                <a:ea typeface="Noto Sans KR Medium" panose="020B0600000000000000" charset="-127"/>
              </a:rPr>
              <a:t> </a:t>
            </a:r>
            <a:r>
              <a:rPr lang="ko-KR" altLang="en-US" sz="2600" dirty="0">
                <a:latin typeface="Noto Sans KR Medium" panose="020B0600000000000000" charset="-127"/>
                <a:ea typeface="Noto Sans KR Medium" panose="020B0600000000000000" charset="-127"/>
              </a:rPr>
              <a:t>클라이언트 모델의 유사도를 계산</a:t>
            </a:r>
            <a:r>
              <a:rPr lang="en-US" altLang="ko-KR" sz="2600" dirty="0">
                <a:latin typeface="Noto Sans KR Medium" panose="020B0600000000000000" charset="-127"/>
                <a:ea typeface="Noto Sans KR Medium" panose="020B0600000000000000" charset="-127"/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Noto Sans KR Medium" panose="020B0600000000000000" charset="-127"/>
                <a:ea typeface="Noto Sans KR Medium" panose="020B0600000000000000" charset="-127"/>
              </a:rPr>
              <a:t>글로벌 모델 업데이트 과정에서 </a:t>
            </a:r>
            <a:r>
              <a:rPr lang="en-US" altLang="ko-KR" sz="2600" dirty="0" err="1">
                <a:latin typeface="Noto Sans KR Medium" panose="020B0600000000000000" charset="-127"/>
                <a:ea typeface="Noto Sans KR Medium" panose="020B0600000000000000" charset="-127"/>
              </a:rPr>
              <a:t>softmax</a:t>
            </a:r>
            <a:r>
              <a:rPr lang="en-US" altLang="ko-KR" sz="2600" dirty="0">
                <a:latin typeface="Noto Sans KR Medium" panose="020B0600000000000000" charset="-127"/>
                <a:ea typeface="Noto Sans KR Medium" panose="020B0600000000000000" charset="-127"/>
              </a:rPr>
              <a:t> </a:t>
            </a:r>
            <a:r>
              <a:rPr lang="ko-KR" altLang="en-US" sz="2600" dirty="0">
                <a:latin typeface="Noto Sans KR Medium" panose="020B0600000000000000" charset="-127"/>
                <a:ea typeface="Noto Sans KR Medium" panose="020B0600000000000000" charset="-127"/>
              </a:rPr>
              <a:t>벡터의 유사도가 낮은 모델을 배제하여 이상 클라이언트 제거를 통한 연합학습 모델의 성능을 향상</a:t>
            </a:r>
            <a:endParaRPr lang="en-US" altLang="ko-KR" sz="26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algn="just"/>
            <a:endParaRPr lang="en-US" altLang="ko-KR" sz="28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Noto Sans KR Medium" panose="020B0600000000000000" charset="-127"/>
                <a:ea typeface="Noto Sans KR Medium" panose="020B0600000000000000" charset="-127"/>
              </a:rPr>
              <a:t>기존 연합학습 서버</a:t>
            </a:r>
            <a:r>
              <a:rPr lang="en-US" altLang="ko-KR" sz="2800" dirty="0">
                <a:latin typeface="Noto Sans KR Medium" panose="020B0600000000000000" charset="-127"/>
                <a:ea typeface="Noto Sans KR Medium" panose="020B0600000000000000" charset="-127"/>
              </a:rPr>
              <a:t>: </a:t>
            </a:r>
            <a:r>
              <a:rPr lang="ko-KR" altLang="en-US" sz="2800" dirty="0">
                <a:latin typeface="Noto Sans KR Medium" panose="020B0600000000000000" charset="-127"/>
                <a:ea typeface="Noto Sans KR Medium" panose="020B0600000000000000" charset="-127"/>
              </a:rPr>
              <a:t>클라이언트 모델의 파라미터 취합 </a:t>
            </a:r>
            <a:r>
              <a:rPr lang="en-US" altLang="ko-KR" sz="2800" dirty="0">
                <a:latin typeface="Noto Sans KR Medium" panose="020B0600000000000000" charset="-127"/>
                <a:ea typeface="Noto Sans KR Medium" panose="020B0600000000000000" charset="-127"/>
              </a:rPr>
              <a:t>&amp; </a:t>
            </a:r>
            <a:r>
              <a:rPr lang="ko-KR" altLang="en-US" sz="2800" dirty="0">
                <a:latin typeface="Noto Sans KR Medium" panose="020B0600000000000000" charset="-127"/>
                <a:ea typeface="Noto Sans KR Medium" panose="020B0600000000000000" charset="-127"/>
              </a:rPr>
              <a:t>배포</a:t>
            </a:r>
            <a:br>
              <a:rPr lang="en-US" altLang="ko-KR" sz="2800" dirty="0">
                <a:latin typeface="Noto Sans KR Medium" panose="020B0600000000000000" charset="-127"/>
                <a:ea typeface="Noto Sans KR Medium" panose="020B0600000000000000" charset="-127"/>
              </a:rPr>
            </a:br>
            <a:r>
              <a:rPr lang="ko-KR" altLang="en-US" sz="2800" dirty="0">
                <a:latin typeface="Noto Sans KR Medium" panose="020B0600000000000000" charset="-127"/>
                <a:ea typeface="Noto Sans KR Medium" panose="020B0600000000000000" charset="-127"/>
              </a:rPr>
              <a:t>제안 프레임워크의 서버</a:t>
            </a:r>
            <a:r>
              <a:rPr lang="en-US" altLang="ko-KR" sz="2800" dirty="0">
                <a:latin typeface="Noto Sans KR Medium" panose="020B0600000000000000" charset="-127"/>
                <a:ea typeface="Noto Sans KR Medium" panose="020B0600000000000000" charset="-127"/>
              </a:rPr>
              <a:t>: </a:t>
            </a:r>
            <a:r>
              <a:rPr lang="ko-KR" altLang="en-US" sz="2800" dirty="0">
                <a:latin typeface="Noto Sans KR Medium" panose="020B0600000000000000" charset="-127"/>
                <a:ea typeface="Noto Sans KR Medium" panose="020B0600000000000000" charset="-127"/>
              </a:rPr>
              <a:t>검증데이터셋을 활용하여 이상 클라이언트 제거</a:t>
            </a:r>
            <a:endParaRPr lang="en-US" altLang="ko-KR" sz="2800" dirty="0">
              <a:latin typeface="Noto Sans KR Medium" panose="020B0600000000000000" charset="-127"/>
              <a:ea typeface="Noto Sans KR Medium" panose="020B060000000000000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88627A-E6B8-4FCC-2370-7E597AA51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259" y="7208451"/>
            <a:ext cx="7514045" cy="277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11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764" y="1238040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9" y="1"/>
            <a:ext cx="17493387" cy="1204673"/>
            <a:chOff x="618149" y="1"/>
            <a:chExt cx="17493387" cy="120467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</a:t>
              </a:r>
              <a:endParaRPr lang="ko-KR" altLang="en-US" sz="55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119888" y="480907"/>
              <a:ext cx="15991648" cy="615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3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스마트 팩토리 환경에서의 딥러닝 기반 제품 데이터 시각화 및 지능형 모니터링 기술 연구</a:t>
              </a:r>
              <a:endParaRPr lang="en-US" altLang="ko-KR" sz="3400" b="1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8EC85FB-1B31-BCDD-96BC-5BA6899366A2}"/>
              </a:ext>
            </a:extLst>
          </p:cNvPr>
          <p:cNvSpPr txBox="1"/>
          <p:nvPr/>
        </p:nvSpPr>
        <p:spPr>
          <a:xfrm>
            <a:off x="874016" y="2015966"/>
            <a:ext cx="16387289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4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>
                <a:latin typeface="Noto Sans KR Medium" panose="020B0600000000000000" charset="-127"/>
                <a:ea typeface="Noto Sans KR Medium" panose="020B0600000000000000" charset="-127"/>
              </a:rPr>
              <a:t>DNN </a:t>
            </a:r>
            <a:r>
              <a:rPr lang="ko-KR" altLang="en-US" sz="2600" dirty="0">
                <a:latin typeface="Noto Sans KR Medium" panose="020B0600000000000000" charset="-127"/>
                <a:ea typeface="Noto Sans KR Medium" panose="020B0600000000000000" charset="-127"/>
              </a:rPr>
              <a:t>및 </a:t>
            </a:r>
            <a:r>
              <a:rPr lang="en-US" altLang="ko-KR" sz="2600" dirty="0">
                <a:latin typeface="Noto Sans KR Medium" panose="020B0600000000000000" charset="-127"/>
                <a:ea typeface="Noto Sans KR Medium" panose="020B0600000000000000" charset="-127"/>
              </a:rPr>
              <a:t>K-means</a:t>
            </a:r>
            <a:r>
              <a:rPr lang="ko-KR" altLang="en-US" sz="2600" dirty="0">
                <a:latin typeface="Noto Sans KR Medium" panose="020B0600000000000000" charset="-127"/>
                <a:ea typeface="Noto Sans KR Medium" panose="020B0600000000000000" charset="-127"/>
              </a:rPr>
              <a:t>를 이용해 결함 생산 데이터를 모니터링 </a:t>
            </a:r>
            <a:r>
              <a:rPr lang="en-US" altLang="ko-KR" sz="2600" dirty="0">
                <a:latin typeface="Noto Sans KR Medium" panose="020B0600000000000000" charset="-127"/>
                <a:ea typeface="Noto Sans KR Medium" panose="020B0600000000000000" charset="-127"/>
              </a:rPr>
              <a:t>&amp;</a:t>
            </a:r>
            <a:r>
              <a:rPr lang="ko-KR" altLang="en-US" sz="2600" dirty="0">
                <a:latin typeface="Noto Sans KR Medium" panose="020B0600000000000000" charset="-127"/>
                <a:ea typeface="Noto Sans KR Medium" panose="020B0600000000000000" charset="-127"/>
              </a:rPr>
              <a:t> 예측</a:t>
            </a:r>
            <a:r>
              <a:rPr lang="en-US" altLang="ko-KR" sz="2600" dirty="0">
                <a:latin typeface="Noto Sans KR Medium" panose="020B0600000000000000" charset="-127"/>
                <a:ea typeface="Noto Sans KR Medium" panose="020B0600000000000000" charset="-127"/>
              </a:rPr>
              <a:t>, MEC</a:t>
            </a:r>
            <a:r>
              <a:rPr lang="ko-KR" altLang="en-US" sz="2600" dirty="0">
                <a:latin typeface="Noto Sans KR Medium" panose="020B0600000000000000" charset="-127"/>
                <a:ea typeface="Noto Sans KR Medium" panose="020B0600000000000000" charset="-127"/>
              </a:rPr>
              <a:t> 기술을 적용해  클라우드 기반에서 </a:t>
            </a:r>
            <a:r>
              <a:rPr lang="ko-KR" altLang="en-US" sz="2600" dirty="0" err="1">
                <a:latin typeface="Noto Sans KR Medium" panose="020B0600000000000000" charset="-127"/>
                <a:ea typeface="Noto Sans KR Medium" panose="020B0600000000000000" charset="-127"/>
              </a:rPr>
              <a:t>연산량을</a:t>
            </a:r>
            <a:r>
              <a:rPr lang="ko-KR" altLang="en-US" sz="2600" dirty="0">
                <a:latin typeface="Noto Sans KR Medium" panose="020B0600000000000000" charset="-127"/>
                <a:ea typeface="Noto Sans KR Medium" panose="020B0600000000000000" charset="-127"/>
              </a:rPr>
              <a:t> 줄이거나 균형을 맞춤</a:t>
            </a:r>
            <a:endParaRPr lang="en-US" altLang="ko-KR" sz="26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285750" lvl="4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>
                <a:latin typeface="Noto Sans KR Medium" panose="020B0600000000000000" charset="-127"/>
                <a:ea typeface="Noto Sans KR Medium" panose="020B0600000000000000" charset="-127"/>
              </a:rPr>
              <a:t>DNN</a:t>
            </a:r>
            <a:r>
              <a:rPr lang="ko-KR" altLang="en-US" sz="2600" dirty="0">
                <a:latin typeface="Noto Sans KR Medium" panose="020B0600000000000000" charset="-127"/>
                <a:ea typeface="Noto Sans KR Medium" panose="020B0600000000000000" charset="-127"/>
              </a:rPr>
              <a:t>과</a:t>
            </a:r>
            <a:r>
              <a:rPr lang="en-US" altLang="ko-KR" sz="2600" dirty="0">
                <a:latin typeface="Noto Sans KR Medium" panose="020B0600000000000000" charset="-127"/>
                <a:ea typeface="Noto Sans KR Medium" panose="020B0600000000000000" charset="-127"/>
              </a:rPr>
              <a:t> K-means</a:t>
            </a:r>
            <a:r>
              <a:rPr lang="ko-KR" altLang="en-US" sz="2600" dirty="0">
                <a:latin typeface="Noto Sans KR Medium" panose="020B0600000000000000" charset="-127"/>
                <a:ea typeface="Noto Sans KR Medium" panose="020B0600000000000000" charset="-127"/>
              </a:rPr>
              <a:t>가 학습하는 불균형 데이터셋의 문제를 해결하기 위해 새로운 학습 및 </a:t>
            </a:r>
            <a:r>
              <a:rPr lang="ko-KR" altLang="en-US" sz="2600" dirty="0" err="1">
                <a:latin typeface="Noto Sans KR Medium" panose="020B0600000000000000" charset="-127"/>
                <a:ea typeface="Noto Sans KR Medium" panose="020B0600000000000000" charset="-127"/>
              </a:rPr>
              <a:t>리샘플링</a:t>
            </a:r>
            <a:r>
              <a:rPr lang="ko-KR" altLang="en-US" sz="2600" dirty="0">
                <a:latin typeface="Noto Sans KR Medium" panose="020B0600000000000000" charset="-127"/>
                <a:ea typeface="Noto Sans KR Medium" panose="020B0600000000000000" charset="-127"/>
              </a:rPr>
              <a:t> 방법 도입</a:t>
            </a:r>
            <a:endParaRPr lang="en-US" altLang="ko-KR" sz="26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lvl="4" algn="just">
              <a:lnSpc>
                <a:spcPct val="150000"/>
              </a:lnSpc>
            </a:pPr>
            <a:r>
              <a:rPr lang="en-US" altLang="ko-KR" sz="2600" dirty="0">
                <a:latin typeface="Noto Sans KR Medium" panose="020B0600000000000000" charset="-127"/>
                <a:ea typeface="Noto Sans KR Medium" panose="020B0600000000000000" charset="-127"/>
              </a:rPr>
              <a:t>	-  </a:t>
            </a:r>
            <a:r>
              <a:rPr lang="ko-KR" altLang="en-US" sz="2600" dirty="0">
                <a:latin typeface="Noto Sans KR Medium" panose="020B0600000000000000" charset="-127"/>
                <a:ea typeface="Noto Sans KR Medium" panose="020B0600000000000000" charset="-127"/>
              </a:rPr>
              <a:t>데이터를 수집하여 </a:t>
            </a:r>
            <a:r>
              <a:rPr lang="ko-KR" altLang="en-US" sz="2600" dirty="0" err="1">
                <a:latin typeface="Noto Sans KR Medium" panose="020B0600000000000000" charset="-127"/>
                <a:ea typeface="Noto Sans KR Medium" panose="020B0600000000000000" charset="-127"/>
              </a:rPr>
              <a:t>결측치</a:t>
            </a:r>
            <a:r>
              <a:rPr lang="ko-KR" altLang="en-US" sz="2600" dirty="0">
                <a:latin typeface="Noto Sans KR Medium" panose="020B0600000000000000" charset="-127"/>
                <a:ea typeface="Noto Sans KR Medium" panose="020B0600000000000000" charset="-127"/>
              </a:rPr>
              <a:t> </a:t>
            </a:r>
            <a:r>
              <a:rPr lang="ko-KR" altLang="en-US" sz="2600" dirty="0" err="1">
                <a:latin typeface="Noto Sans KR Medium" panose="020B0600000000000000" charset="-127"/>
                <a:ea typeface="Noto Sans KR Medium" panose="020B0600000000000000" charset="-127"/>
              </a:rPr>
              <a:t>전처리</a:t>
            </a:r>
            <a:r>
              <a:rPr lang="ko-KR" altLang="en-US" sz="2600" dirty="0">
                <a:latin typeface="Noto Sans KR Medium" panose="020B0600000000000000" charset="-127"/>
                <a:ea typeface="Noto Sans KR Medium" panose="020B0600000000000000" charset="-127"/>
              </a:rPr>
              <a:t> 후 저장 및 </a:t>
            </a:r>
            <a:r>
              <a:rPr lang="en-US" altLang="ko-KR" sz="2600" dirty="0">
                <a:latin typeface="Noto Sans KR Medium" panose="020B0600000000000000" charset="-127"/>
                <a:ea typeface="Noto Sans KR Medium" panose="020B0600000000000000" charset="-127"/>
              </a:rPr>
              <a:t>DNN, K-means </a:t>
            </a:r>
            <a:r>
              <a:rPr lang="ko-KR" altLang="en-US" sz="2600" dirty="0">
                <a:latin typeface="Noto Sans KR Medium" panose="020B0600000000000000" charset="-127"/>
                <a:ea typeface="Noto Sans KR Medium" panose="020B0600000000000000" charset="-127"/>
              </a:rPr>
              <a:t>모듈로 전송</a:t>
            </a:r>
            <a:endParaRPr lang="en-US" altLang="ko-KR" sz="26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lvl="4" algn="just">
              <a:lnSpc>
                <a:spcPct val="150000"/>
              </a:lnSpc>
            </a:pPr>
            <a:r>
              <a:rPr lang="en-US" altLang="ko-KR" sz="2600" dirty="0">
                <a:latin typeface="Noto Sans KR Medium" panose="020B0600000000000000" charset="-127"/>
                <a:ea typeface="Noto Sans KR Medium" panose="020B0600000000000000" charset="-127"/>
              </a:rPr>
              <a:t>	- </a:t>
            </a:r>
            <a:r>
              <a:rPr lang="ko-KR" altLang="en-US" sz="2600" dirty="0" err="1">
                <a:latin typeface="Noto Sans KR Medium" panose="020B0600000000000000" charset="-127"/>
                <a:ea typeface="Noto Sans KR Medium" panose="020B0600000000000000" charset="-127"/>
              </a:rPr>
              <a:t>뷸균형</a:t>
            </a:r>
            <a:r>
              <a:rPr lang="ko-KR" altLang="en-US" sz="2600" dirty="0">
                <a:latin typeface="Noto Sans KR Medium" panose="020B0600000000000000" charset="-127"/>
                <a:ea typeface="Noto Sans KR Medium" panose="020B0600000000000000" charset="-127"/>
              </a:rPr>
              <a:t> 데이터셋 문제를 해결하기 위해 소수 계통 클래스를 오버 샘플링</a:t>
            </a:r>
            <a:r>
              <a:rPr lang="en-US" altLang="ko-KR" sz="2600" dirty="0">
                <a:latin typeface="Noto Sans KR Medium" panose="020B0600000000000000" charset="-127"/>
                <a:ea typeface="Noto Sans KR Medium" panose="020B0600000000000000" charset="-127"/>
              </a:rPr>
              <a:t>(</a:t>
            </a:r>
            <a:r>
              <a:rPr lang="ko-KR" altLang="en-US" sz="2600" dirty="0">
                <a:latin typeface="Noto Sans KR Medium" panose="020B0600000000000000" charset="-127"/>
                <a:ea typeface="Noto Sans KR Medium" panose="020B0600000000000000" charset="-127"/>
              </a:rPr>
              <a:t>기존 데이터 셋 복사</a:t>
            </a:r>
            <a:r>
              <a:rPr lang="en-US" altLang="ko-KR" sz="2600" dirty="0">
                <a:latin typeface="Noto Sans KR Medium" panose="020B0600000000000000" charset="-127"/>
                <a:ea typeface="Noto Sans KR Medium" panose="020B0600000000000000" charset="-127"/>
              </a:rPr>
              <a:t>)</a:t>
            </a:r>
            <a:r>
              <a:rPr lang="ko-KR" altLang="en-US" sz="2600" dirty="0">
                <a:latin typeface="Noto Sans KR Medium" panose="020B0600000000000000" charset="-127"/>
                <a:ea typeface="Noto Sans KR Medium" panose="020B0600000000000000" charset="-127"/>
              </a:rPr>
              <a:t>하고 전체 데이터 </a:t>
            </a:r>
            <a:r>
              <a:rPr lang="en-US" altLang="ko-KR" sz="2600" dirty="0">
                <a:latin typeface="Noto Sans KR Medium" panose="020B0600000000000000" charset="-127"/>
                <a:ea typeface="Noto Sans KR Medium" panose="020B0600000000000000" charset="-127"/>
              </a:rPr>
              <a:t>	   </a:t>
            </a:r>
            <a:r>
              <a:rPr lang="ko-KR" altLang="en-US" sz="2600" dirty="0">
                <a:latin typeface="Noto Sans KR Medium" panose="020B0600000000000000" charset="-127"/>
                <a:ea typeface="Noto Sans KR Medium" panose="020B0600000000000000" charset="-127"/>
              </a:rPr>
              <a:t>셋을 새로운 데이터 셋으로 </a:t>
            </a:r>
            <a:r>
              <a:rPr lang="ko-KR" altLang="en-US" sz="2600" dirty="0" err="1">
                <a:latin typeface="Noto Sans KR Medium" panose="020B0600000000000000" charset="-127"/>
                <a:ea typeface="Noto Sans KR Medium" panose="020B0600000000000000" charset="-127"/>
              </a:rPr>
              <a:t>리샘플링</a:t>
            </a:r>
            <a:endParaRPr lang="en-US" altLang="ko-KR" sz="26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457200" lvl="4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Noto Sans KR Medium" panose="020B0600000000000000" charset="-127"/>
                <a:ea typeface="Noto Sans KR Medium" panose="020B0600000000000000" charset="-127"/>
              </a:rPr>
              <a:t>공장 실시간 데이터는 </a:t>
            </a:r>
            <a:r>
              <a:rPr lang="en-US" altLang="ko-KR" sz="2600" dirty="0">
                <a:latin typeface="Noto Sans KR Medium" panose="020B0600000000000000" charset="-127"/>
                <a:ea typeface="Noto Sans KR Medium" panose="020B0600000000000000" charset="-127"/>
              </a:rPr>
              <a:t>Amazon E2C </a:t>
            </a:r>
            <a:r>
              <a:rPr lang="ko-KR" altLang="en-US" sz="2600" dirty="0">
                <a:latin typeface="Noto Sans KR Medium" panose="020B0600000000000000" charset="-127"/>
                <a:ea typeface="Noto Sans KR Medium" panose="020B0600000000000000" charset="-127"/>
              </a:rPr>
              <a:t>클라우드 컴퓨팅 인스턴스에 위치한 클라우드 플랫폼 기반 모듈에 배치한 후 해당 공장 환경에 맞도록 적절한 </a:t>
            </a:r>
            <a:r>
              <a:rPr lang="en-US" altLang="ko-KR" sz="2600" dirty="0">
                <a:latin typeface="Noto Sans KR Medium" panose="020B0600000000000000" charset="-127"/>
                <a:ea typeface="Noto Sans KR Medium" panose="020B0600000000000000" charset="-127"/>
              </a:rPr>
              <a:t>MEC </a:t>
            </a:r>
            <a:r>
              <a:rPr lang="ko-KR" altLang="en-US" sz="2600" dirty="0">
                <a:latin typeface="Noto Sans KR Medium" panose="020B0600000000000000" charset="-127"/>
                <a:ea typeface="Noto Sans KR Medium" panose="020B0600000000000000" charset="-127"/>
              </a:rPr>
              <a:t>기반 애플리케이션 제공</a:t>
            </a:r>
            <a:endParaRPr lang="en-US" altLang="ko-KR" sz="26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lvl="4" algn="just">
              <a:lnSpc>
                <a:spcPct val="150000"/>
              </a:lnSpc>
            </a:pPr>
            <a:endParaRPr lang="en-US" altLang="ko-KR" sz="28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Noto Sans KR Medium" panose="020B0600000000000000" charset="-127"/>
                <a:ea typeface="Noto Sans KR Medium" panose="020B0600000000000000" charset="-127"/>
              </a:rPr>
              <a:t>DNN </a:t>
            </a:r>
            <a:r>
              <a:rPr lang="en-US" altLang="ko-KR" sz="2800" dirty="0">
                <a:latin typeface="Noto Sans KR Medium" panose="020B0600000000000000" charset="-127"/>
                <a:ea typeface="Noto Sans KR Medium" panose="020B0600000000000000" charset="-127"/>
                <a:sym typeface="Wingdings" panose="05000000000000000000" pitchFamily="2" charset="2"/>
              </a:rPr>
              <a:t> </a:t>
            </a:r>
            <a:r>
              <a:rPr lang="ko-KR" altLang="en-US" sz="2800" dirty="0">
                <a:latin typeface="Noto Sans KR Medium" panose="020B0600000000000000" charset="-127"/>
                <a:ea typeface="Noto Sans KR Medium" panose="020B0600000000000000" charset="-127"/>
                <a:sym typeface="Wingdings" panose="05000000000000000000" pitchFamily="2" charset="2"/>
              </a:rPr>
              <a:t>불량품</a:t>
            </a:r>
            <a:r>
              <a:rPr lang="en-US" altLang="ko-KR" sz="2800" dirty="0">
                <a:latin typeface="Noto Sans KR Medium" panose="020B0600000000000000" charset="-127"/>
                <a:ea typeface="Noto Sans KR Medium" panose="020B0600000000000000" charset="-127"/>
                <a:sym typeface="Wingdings" panose="05000000000000000000" pitchFamily="2" charset="2"/>
              </a:rPr>
              <a:t> </a:t>
            </a:r>
            <a:r>
              <a:rPr lang="ko-KR" altLang="en-US" sz="2800" dirty="0">
                <a:latin typeface="Noto Sans KR Medium" panose="020B0600000000000000" charset="-127"/>
                <a:ea typeface="Noto Sans KR Medium" panose="020B0600000000000000" charset="-127"/>
                <a:sym typeface="Wingdings" panose="05000000000000000000" pitchFamily="2" charset="2"/>
              </a:rPr>
              <a:t>생산 예측 </a:t>
            </a:r>
            <a:r>
              <a:rPr lang="en-US" altLang="ko-KR" sz="2800" dirty="0">
                <a:latin typeface="Noto Sans KR Medium" panose="020B0600000000000000" charset="-127"/>
                <a:ea typeface="Noto Sans KR Medium" panose="020B0600000000000000" charset="-127"/>
                <a:sym typeface="Wingdings" panose="05000000000000000000" pitchFamily="2" charset="2"/>
              </a:rPr>
              <a:t>98.87% </a:t>
            </a:r>
            <a:r>
              <a:rPr lang="ko-KR" altLang="en-US" sz="2800" dirty="0">
                <a:latin typeface="Noto Sans KR Medium" panose="020B0600000000000000" charset="-127"/>
                <a:ea typeface="Noto Sans KR Medium" panose="020B0600000000000000" charset="-127"/>
                <a:sym typeface="Wingdings" panose="05000000000000000000" pitchFamily="2" charset="2"/>
              </a:rPr>
              <a:t>정확도 달성</a:t>
            </a:r>
            <a:br>
              <a:rPr lang="en-US" altLang="ko-KR" sz="2800" dirty="0">
                <a:latin typeface="Noto Sans KR Medium" panose="020B0600000000000000" charset="-127"/>
                <a:ea typeface="Noto Sans KR Medium" panose="020B0600000000000000" charset="-127"/>
                <a:sym typeface="Wingdings" panose="05000000000000000000" pitchFamily="2" charset="2"/>
              </a:rPr>
            </a:br>
            <a:r>
              <a:rPr lang="en-US" altLang="ko-KR" sz="2800" dirty="0">
                <a:latin typeface="Noto Sans KR Medium" panose="020B0600000000000000" charset="-127"/>
                <a:ea typeface="Noto Sans KR Medium" panose="020B0600000000000000" charset="-127"/>
                <a:sym typeface="Wingdings" panose="05000000000000000000" pitchFamily="2" charset="2"/>
              </a:rPr>
              <a:t>K-means</a:t>
            </a:r>
            <a:r>
              <a:rPr lang="ko-KR" altLang="en-US" sz="2800" dirty="0">
                <a:latin typeface="Noto Sans KR Medium" panose="020B0600000000000000" charset="-127"/>
                <a:ea typeface="Noto Sans KR Medium" panose="020B0600000000000000" charset="-127"/>
                <a:sym typeface="Wingdings" panose="05000000000000000000" pitchFamily="2" charset="2"/>
              </a:rPr>
              <a:t> </a:t>
            </a:r>
            <a:r>
              <a:rPr lang="en-US" altLang="ko-KR" sz="2800" dirty="0">
                <a:latin typeface="Noto Sans KR Medium" panose="020B0600000000000000" charset="-127"/>
                <a:ea typeface="Noto Sans KR Medium" panose="020B0600000000000000" charset="-127"/>
                <a:sym typeface="Wingdings" panose="05000000000000000000" pitchFamily="2" charset="2"/>
              </a:rPr>
              <a:t> </a:t>
            </a:r>
            <a:r>
              <a:rPr lang="ko-KR" altLang="en-US" sz="2800" dirty="0">
                <a:latin typeface="Noto Sans KR Medium" panose="020B0600000000000000" charset="-127"/>
                <a:ea typeface="Noto Sans KR Medium" panose="020B0600000000000000" charset="-127"/>
                <a:sym typeface="Wingdings" panose="05000000000000000000" pitchFamily="2" charset="2"/>
              </a:rPr>
              <a:t>두 군집</a:t>
            </a:r>
            <a:r>
              <a:rPr lang="en-US" altLang="ko-KR" sz="2800" dirty="0">
                <a:latin typeface="Noto Sans KR Medium" panose="020B0600000000000000" charset="-127"/>
                <a:ea typeface="Noto Sans KR Medium" panose="020B0600000000000000" charset="-127"/>
                <a:sym typeface="Wingdings" panose="05000000000000000000" pitchFamily="2" charset="2"/>
              </a:rPr>
              <a:t> 87% </a:t>
            </a:r>
            <a:r>
              <a:rPr lang="ko-KR" altLang="en-US" sz="2800" dirty="0">
                <a:latin typeface="Noto Sans KR Medium" panose="020B0600000000000000" charset="-127"/>
                <a:ea typeface="Noto Sans KR Medium" panose="020B0600000000000000" charset="-127"/>
                <a:sym typeface="Wingdings" panose="05000000000000000000" pitchFamily="2" charset="2"/>
              </a:rPr>
              <a:t>정확도 달성</a:t>
            </a:r>
            <a:r>
              <a:rPr lang="en-US" altLang="ko-KR" sz="2800" dirty="0">
                <a:latin typeface="Noto Sans KR Medium" panose="020B0600000000000000" charset="-127"/>
                <a:ea typeface="Noto Sans KR Medium" panose="020B0600000000000000" charset="-127"/>
                <a:sym typeface="Wingdings" panose="05000000000000000000" pitchFamily="2" charset="2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784513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764" y="1238040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9" y="1"/>
            <a:ext cx="18477506" cy="1204673"/>
            <a:chOff x="618149" y="1"/>
            <a:chExt cx="18477506" cy="120467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</a:t>
              </a:r>
              <a:endParaRPr lang="ko-KR" altLang="en-US" sz="55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121183" y="63748"/>
              <a:ext cx="16974472" cy="10771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l"/>
              <a:r>
                <a:rPr lang="en-US" altLang="ko-KR" sz="3200" i="0" dirty="0">
                  <a:solidFill>
                    <a:srgbClr val="333333"/>
                  </a:solidFill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Deep Anomaly Detection for Time-Series Data in Industrial IoT: </a:t>
              </a:r>
              <a:br>
                <a:rPr lang="en-US" altLang="ko-KR" sz="3200" i="0" dirty="0">
                  <a:solidFill>
                    <a:srgbClr val="333333"/>
                  </a:solidFill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</a:br>
              <a:r>
                <a:rPr lang="en-US" altLang="ko-KR" sz="3200" i="0" dirty="0">
                  <a:solidFill>
                    <a:srgbClr val="333333"/>
                  </a:solidFill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 Communication-Efficient On-Device Federated Learning Approach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8EC85FB-1B31-BCDD-96BC-5BA6899366A2}"/>
              </a:ext>
            </a:extLst>
          </p:cNvPr>
          <p:cNvSpPr txBox="1"/>
          <p:nvPr/>
        </p:nvSpPr>
        <p:spPr>
          <a:xfrm>
            <a:off x="950355" y="1813397"/>
            <a:ext cx="16387289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4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 err="1">
                <a:latin typeface="Noto Sans KR Medium" panose="020B0600000000000000" charset="-127"/>
                <a:ea typeface="Noto Sans KR Medium" panose="020B0600000000000000" charset="-127"/>
              </a:rPr>
              <a:t>IIoT</a:t>
            </a:r>
            <a:r>
              <a:rPr lang="en-US" altLang="ko-KR" sz="2600" dirty="0">
                <a:latin typeface="Noto Sans KR Medium" panose="020B0600000000000000" charset="-127"/>
                <a:ea typeface="Noto Sans KR Medium" panose="020B0600000000000000" charset="-127"/>
              </a:rPr>
              <a:t>(Industrial IoT)</a:t>
            </a:r>
            <a:r>
              <a:rPr lang="ko-KR" altLang="en-US" sz="2600" dirty="0">
                <a:latin typeface="Noto Sans KR Medium" panose="020B0600000000000000" charset="-127"/>
                <a:ea typeface="Noto Sans KR Medium" panose="020B0600000000000000" charset="-127"/>
              </a:rPr>
              <a:t>에서 시계열 데이터를 감지하기 위한 새로운 통신 효율적인 연합 학습 기반 이상 탐지 프레임워크 제안 </a:t>
            </a:r>
            <a:endParaRPr lang="en-US" altLang="ko-KR" sz="26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514350" lvl="7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 err="1">
                <a:latin typeface="Noto Sans KR Medium" panose="020B0600000000000000" charset="-127"/>
                <a:ea typeface="Noto Sans KR Medium" panose="020B0600000000000000" charset="-127"/>
              </a:rPr>
              <a:t>엣지단말이</a:t>
            </a:r>
            <a:r>
              <a:rPr lang="ko-KR" altLang="en-US" sz="2800" dirty="0">
                <a:latin typeface="Noto Sans KR Medium" panose="020B0600000000000000" charset="-127"/>
                <a:ea typeface="Noto Sans KR Medium" panose="020B0600000000000000" charset="-127"/>
              </a:rPr>
              <a:t> 이상 탐지 모델을 협업적으로 학습하도록 연합학습 프레임워크 도입</a:t>
            </a:r>
            <a:endParaRPr lang="en-US" altLang="ko-KR" sz="28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514350" lvl="7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 err="1">
                <a:latin typeface="Noto Sans KR Medium" panose="020B0600000000000000" charset="-127"/>
                <a:ea typeface="Noto Sans KR Medium" panose="020B0600000000000000" charset="-127"/>
              </a:rPr>
              <a:t>그래디언트</a:t>
            </a:r>
            <a:r>
              <a:rPr lang="ko-KR" altLang="en-US" sz="2800" dirty="0">
                <a:latin typeface="Noto Sans KR Medium" panose="020B0600000000000000" charset="-127"/>
                <a:ea typeface="Noto Sans KR Medium" panose="020B0600000000000000" charset="-127"/>
              </a:rPr>
              <a:t> 손실 문제를 해결하기 위해 </a:t>
            </a:r>
            <a:r>
              <a:rPr lang="en-US" altLang="ko-KR" sz="2800" dirty="0">
                <a:latin typeface="Noto Sans KR Medium" panose="020B0600000000000000" charset="-127"/>
                <a:ea typeface="Noto Sans KR Medium" panose="020B0600000000000000" charset="-127"/>
              </a:rPr>
              <a:t>AMCNN-LSTM </a:t>
            </a:r>
            <a:r>
              <a:rPr lang="ko-KR" altLang="en-US" sz="2800" dirty="0">
                <a:latin typeface="Noto Sans KR Medium" panose="020B0600000000000000" charset="-127"/>
                <a:ea typeface="Noto Sans KR Medium" panose="020B0600000000000000" charset="-127"/>
              </a:rPr>
              <a:t>모델 사용</a:t>
            </a:r>
            <a:endParaRPr lang="en-US" altLang="ko-KR" sz="28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514350" lvl="7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dirty="0">
                <a:latin typeface="Noto Sans KR Medium" panose="020B0600000000000000" charset="-127"/>
                <a:ea typeface="Noto Sans KR Medium" panose="020B0600000000000000" charset="-127"/>
              </a:rPr>
              <a:t>Top-k </a:t>
            </a:r>
            <a:r>
              <a:rPr lang="ko-KR" altLang="en-US" sz="2800" dirty="0">
                <a:latin typeface="Noto Sans KR Medium" panose="020B0600000000000000" charset="-127"/>
                <a:ea typeface="Noto Sans KR Medium" panose="020B0600000000000000" charset="-127"/>
              </a:rPr>
              <a:t>선택을 통해 커뮤니케이션 효율성 개선 </a:t>
            </a:r>
            <a:r>
              <a:rPr lang="en-US" altLang="ko-KR" sz="2800" dirty="0">
                <a:latin typeface="Noto Sans KR Medium" panose="020B0600000000000000" charset="-127"/>
                <a:ea typeface="Noto Sans KR Medium" panose="020B0600000000000000" charset="-127"/>
                <a:sym typeface="Wingdings" panose="05000000000000000000" pitchFamily="2" charset="2"/>
              </a:rPr>
              <a:t> </a:t>
            </a:r>
            <a:r>
              <a:rPr lang="ko-KR" altLang="en-US" sz="2800" dirty="0">
                <a:latin typeface="Noto Sans KR Medium" panose="020B0600000000000000" charset="-127"/>
                <a:ea typeface="Noto Sans KR Medium" panose="020B0600000000000000" charset="-127"/>
                <a:sym typeface="Wingdings" panose="05000000000000000000" pitchFamily="2" charset="2"/>
              </a:rPr>
              <a:t>기존 </a:t>
            </a:r>
            <a:r>
              <a:rPr lang="en-US" altLang="ko-KR" sz="2800" dirty="0">
                <a:latin typeface="Noto Sans KR Medium" panose="020B0600000000000000" charset="-127"/>
                <a:ea typeface="Noto Sans KR Medium" panose="020B0600000000000000" charset="-127"/>
                <a:sym typeface="Wingdings" panose="05000000000000000000" pitchFamily="2" charset="2"/>
              </a:rPr>
              <a:t>FL </a:t>
            </a:r>
            <a:r>
              <a:rPr lang="ko-KR" altLang="en-US" sz="2800" dirty="0">
                <a:latin typeface="Noto Sans KR Medium" panose="020B0600000000000000" charset="-127"/>
                <a:ea typeface="Noto Sans KR Medium" panose="020B0600000000000000" charset="-127"/>
                <a:sym typeface="Wingdings" panose="05000000000000000000" pitchFamily="2" charset="2"/>
              </a:rPr>
              <a:t>프레임워크에 비해 통신</a:t>
            </a:r>
            <a:r>
              <a:rPr lang="en-US" altLang="ko-KR" sz="2800" dirty="0">
                <a:latin typeface="Noto Sans KR Medium" panose="020B0600000000000000" charset="-127"/>
                <a:ea typeface="Noto Sans KR Medium" panose="020B0600000000000000" charset="-127"/>
                <a:sym typeface="Wingdings" panose="05000000000000000000" pitchFamily="2" charset="2"/>
              </a:rPr>
              <a:t> </a:t>
            </a:r>
            <a:r>
              <a:rPr lang="ko-KR" altLang="en-US" sz="2800" dirty="0">
                <a:latin typeface="Noto Sans KR Medium" panose="020B0600000000000000" charset="-127"/>
                <a:ea typeface="Noto Sans KR Medium" panose="020B0600000000000000" charset="-127"/>
                <a:sym typeface="Wingdings" panose="05000000000000000000" pitchFamily="2" charset="2"/>
              </a:rPr>
              <a:t>오버헤드 </a:t>
            </a:r>
            <a:r>
              <a:rPr lang="en-US" altLang="ko-KR" sz="2800" dirty="0">
                <a:latin typeface="Noto Sans KR Medium" panose="020B0600000000000000" charset="-127"/>
                <a:ea typeface="Noto Sans KR Medium" panose="020B0600000000000000" charset="-127"/>
                <a:sym typeface="Wingdings" panose="05000000000000000000" pitchFamily="2" charset="2"/>
              </a:rPr>
              <a:t>50% </a:t>
            </a:r>
            <a:r>
              <a:rPr lang="ko-KR" altLang="en-US" sz="2800" dirty="0">
                <a:latin typeface="Noto Sans KR Medium" panose="020B0600000000000000" charset="-127"/>
                <a:ea typeface="Noto Sans KR Medium" panose="020B0600000000000000" charset="-127"/>
                <a:sym typeface="Wingdings" panose="05000000000000000000" pitchFamily="2" charset="2"/>
              </a:rPr>
              <a:t>감소</a:t>
            </a:r>
            <a:endParaRPr lang="en-US" altLang="ko-KR" sz="2800" dirty="0">
              <a:latin typeface="Noto Sans KR Medium" panose="020B0600000000000000" charset="-127"/>
              <a:ea typeface="Noto Sans KR Medium" panose="020B0600000000000000" charset="-127"/>
              <a:sym typeface="Wingdings" panose="05000000000000000000" pitchFamily="2" charset="2"/>
            </a:endParaRPr>
          </a:p>
          <a:p>
            <a:pPr marL="514350" lvl="7" indent="-514350" algn="just">
              <a:lnSpc>
                <a:spcPct val="150000"/>
              </a:lnSpc>
              <a:buFont typeface="+mj-lt"/>
              <a:buAutoNum type="arabicPeriod"/>
            </a:pPr>
            <a:endParaRPr lang="en-US" altLang="ko-KR" sz="28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ko-KR" sz="28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CNN-LSTM, LSTM, GRU, SAE 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및 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SVM 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방법 보다 높은 성능 달성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9A36D0-4A21-6DDF-19A2-9214654E5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759" y="6369076"/>
            <a:ext cx="5616479" cy="379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34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764" y="1220788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9" y="1"/>
            <a:ext cx="17330907" cy="1204673"/>
            <a:chOff x="618149" y="1"/>
            <a:chExt cx="17330907" cy="120467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</a:t>
              </a:r>
              <a:endParaRPr lang="ko-KR" altLang="en-US" sz="55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112288" y="335629"/>
              <a:ext cx="15836768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3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Federated Learning for Internet of Things: A Comprehensive Survey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A752FCD-345C-4D29-64AB-13B8C0EF71B0}"/>
              </a:ext>
            </a:extLst>
          </p:cNvPr>
          <p:cNvGrpSpPr/>
          <p:nvPr/>
        </p:nvGrpSpPr>
        <p:grpSpPr>
          <a:xfrm>
            <a:off x="3526076" y="2484260"/>
            <a:ext cx="12409847" cy="7341584"/>
            <a:chOff x="2732878" y="2284755"/>
            <a:chExt cx="12409847" cy="73415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211E88-9772-4343-BE1F-53345FB6C1C7}"/>
                </a:ext>
              </a:extLst>
            </p:cNvPr>
            <p:cNvSpPr txBox="1"/>
            <p:nvPr/>
          </p:nvSpPr>
          <p:spPr>
            <a:xfrm>
              <a:off x="3066214" y="6948683"/>
              <a:ext cx="12076511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altLang="ko-KR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IoT </a:t>
              </a:r>
              <a:r>
                <a:rPr lang="ko-KR" altLang="en-US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데이터 공유</a:t>
              </a:r>
              <a:r>
                <a:rPr lang="en-US" altLang="ko-KR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데이터 오프로드 및 </a:t>
              </a:r>
              <a:r>
                <a:rPr lang="ko-KR" altLang="en-US" sz="240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캐싱</a:t>
              </a:r>
              <a:r>
                <a:rPr lang="en-US" altLang="ko-KR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공격 감지</a:t>
              </a:r>
              <a:r>
                <a:rPr lang="en-US" altLang="ko-KR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현지화</a:t>
              </a:r>
              <a:r>
                <a:rPr lang="en-US" altLang="ko-KR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모바일 </a:t>
              </a:r>
              <a:r>
                <a:rPr lang="ko-KR" altLang="en-US" sz="240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크라우드</a:t>
              </a:r>
              <a:r>
                <a:rPr lang="ko-KR" altLang="en-US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센싱</a:t>
              </a:r>
              <a:r>
                <a:rPr lang="en-US" altLang="ko-KR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IoT </a:t>
              </a:r>
              <a:r>
                <a:rPr lang="ko-KR" altLang="en-US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개인 정보 보호 및 보안 등의 </a:t>
              </a:r>
              <a:r>
                <a:rPr lang="en-US" altLang="ko-KR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FL</a:t>
              </a:r>
              <a:r>
                <a:rPr lang="ko-KR" altLang="en-US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의 잠재력 탐색 및 분석</a:t>
              </a:r>
              <a:endPara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endPara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ko-KR" altLang="en-US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스마트 의료</a:t>
              </a:r>
              <a:r>
                <a:rPr lang="en-US" altLang="ko-KR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스마트 교통</a:t>
              </a:r>
              <a:r>
                <a:rPr lang="en-US" altLang="ko-KR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무인 항공 차량</a:t>
              </a:r>
              <a:r>
                <a:rPr lang="en-US" altLang="ko-KR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(UAV), </a:t>
              </a:r>
              <a:r>
                <a:rPr lang="ko-KR" altLang="en-US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스마트 도시 및 스마트 산업 등 다양한 </a:t>
              </a:r>
              <a:r>
                <a:rPr lang="en-US" altLang="ko-KR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IoT </a:t>
              </a:r>
              <a:r>
                <a:rPr lang="ko-KR" altLang="en-US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애플리케이션에서 </a:t>
              </a:r>
              <a:r>
                <a:rPr lang="en-US" altLang="ko-KR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FL </a:t>
              </a:r>
              <a:r>
                <a:rPr lang="ko-KR" altLang="en-US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사용에 대한 광범위한 조사 제공</a:t>
              </a:r>
              <a:endPara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endPara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 marL="457200" indent="-457200">
                <a:buFont typeface="Wingdings" panose="05000000000000000000" pitchFamily="2" charset="2"/>
                <a:buChar char="§"/>
              </a:pPr>
              <a:r>
                <a:rPr lang="en-US" altLang="ko-KR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FL</a:t>
              </a:r>
              <a:r>
                <a:rPr lang="ko-KR" altLang="en-US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은 데이터 개인 정보 보호 향상</a:t>
              </a:r>
              <a:r>
                <a:rPr lang="en-US" altLang="ko-KR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대기 시간이 짧은 네트워크 통신</a:t>
              </a:r>
              <a:r>
                <a:rPr lang="en-US" altLang="ko-KR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, </a:t>
              </a:r>
              <a:r>
                <a:rPr lang="ko-KR" altLang="en-US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향상된 학습 품질이 장점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7F41624-64ED-4607-893B-10D835B2D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2878" y="2284755"/>
              <a:ext cx="11235847" cy="4488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9821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763" y="1312899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9" y="1"/>
            <a:ext cx="17669851" cy="1204673"/>
            <a:chOff x="618149" y="1"/>
            <a:chExt cx="17669851" cy="120467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</a:t>
              </a:r>
              <a:endParaRPr lang="ko-KR" altLang="en-US" sz="55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151974" y="117986"/>
              <a:ext cx="16136026" cy="10771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3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Federated Learning for Internet of Things: </a:t>
              </a:r>
            </a:p>
            <a:p>
              <a:r>
                <a:rPr lang="en-US" altLang="ko-KR" sz="3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Recent Advances, Taxonomy, and Open Challenges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8F6C454-6A43-40F8-A0FF-018043F58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980" y="2862775"/>
            <a:ext cx="10267770" cy="26172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04B80B-3D32-4EBA-B47E-CA9BC3492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49" y="2301380"/>
            <a:ext cx="6997676" cy="72903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D614BA-E5FA-4356-8876-FA8D8C97B842}"/>
              </a:ext>
            </a:extLst>
          </p:cNvPr>
          <p:cNvSpPr txBox="1"/>
          <p:nvPr/>
        </p:nvSpPr>
        <p:spPr>
          <a:xfrm>
            <a:off x="8430015" y="6042953"/>
            <a:ext cx="92012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Device layer, Edge layer, Cloud layer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 구성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각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layer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에서 많이 사용하는 학습 방법 정리 및 시각화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그림과 같이 다양한 분야에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Federated Learning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적용 가능</a:t>
            </a:r>
          </a:p>
        </p:txBody>
      </p:sp>
    </p:spTree>
    <p:extLst>
      <p:ext uri="{BB962C8B-B14F-4D97-AF65-F5344CB8AC3E}">
        <p14:creationId xmlns:p14="http://schemas.microsoft.com/office/powerpoint/2010/main" val="586237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763" y="1312899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9" y="1"/>
            <a:ext cx="17214529" cy="1204673"/>
            <a:chOff x="618149" y="1"/>
            <a:chExt cx="17214529" cy="120467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6</a:t>
              </a:r>
              <a:endParaRPr lang="ko-KR" altLang="en-US" sz="55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045786" y="418779"/>
              <a:ext cx="15786892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32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Adaptive Federated Learning in Resource Constrained Edge Computing Systems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46E7EDA-E5F0-49B7-AB7D-AC0C350AE8DB}"/>
              </a:ext>
            </a:extLst>
          </p:cNvPr>
          <p:cNvSpPr txBox="1"/>
          <p:nvPr/>
        </p:nvSpPr>
        <p:spPr>
          <a:xfrm>
            <a:off x="3162140" y="6567003"/>
            <a:ext cx="125203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제안된 알고리즘의 성능은 네트워크 프로토타입 시스템과 대규모 시뮬레이션 환경 모두에서 실제 데이터 세트에 대한 광범위한 실험을 통해 평가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노드 수가 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5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개인 네트워크 프로토타입 시스템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(3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개의 </a:t>
            </a:r>
            <a:r>
              <a:rPr lang="ko-KR" altLang="en-US" sz="24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라즈베리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파이와 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개의 노트북 컴퓨터로 구성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과 노드 수 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5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~500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개까지 다양한 시뮬레이션 환경에서 실험 진행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실험 결과 논문에서 제안한 접근 방식이 다양한 기계 학습 모델과 다른 데이터 분포에서 최적에 가까운 성능을 발휘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7221C1-B068-4B03-BF4D-B897C0657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206" y="2059644"/>
            <a:ext cx="12333583" cy="419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86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763" y="1312899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9" y="1"/>
            <a:ext cx="16858193" cy="1204673"/>
            <a:chOff x="618149" y="1"/>
            <a:chExt cx="16858193" cy="120467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7</a:t>
              </a:r>
              <a:endParaRPr lang="ko-KR" altLang="en-US" sz="55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166702" y="466155"/>
              <a:ext cx="15309640" cy="6770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800" dirty="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금융데이터의 성능 비교를 통한 연합학습 기법의 효용성 분석</a:t>
              </a:r>
              <a:endParaRPr sz="38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8EC85FB-1B31-BCDD-96BC-5BA6899366A2}"/>
              </a:ext>
            </a:extLst>
          </p:cNvPr>
          <p:cNvSpPr txBox="1"/>
          <p:nvPr/>
        </p:nvSpPr>
        <p:spPr>
          <a:xfrm>
            <a:off x="3048624" y="1731656"/>
            <a:ext cx="12190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highlight>
                  <a:srgbClr val="FFFF00"/>
                </a:highlight>
                <a:latin typeface="Noto Sans KR Medium" panose="020B0600000000000000" charset="-127"/>
                <a:ea typeface="Noto Sans KR Medium" panose="020B0600000000000000" charset="-127"/>
              </a:rPr>
              <a:t>데이터 비식별화 처리</a:t>
            </a:r>
            <a:r>
              <a:rPr lang="ko-KR" altLang="en-US" sz="2800">
                <a:latin typeface="Noto Sans KR Medium" panose="020B0600000000000000" charset="-127"/>
                <a:ea typeface="Noto Sans KR Medium" panose="020B0600000000000000" charset="-127"/>
              </a:rPr>
              <a:t>는 데이터를 하나의 서버로 모아 학습을 위해 프라이버시가 강한 데이터를 바탕으로 상대방이 알아보지 못하도록 데이터를 변형 시키는 기술</a:t>
            </a:r>
            <a:endParaRPr lang="en-US" altLang="ko-KR" sz="2800" dirty="0">
              <a:latin typeface="Noto Sans KR Medium" panose="020B0600000000000000" charset="-127"/>
              <a:ea typeface="Noto Sans KR Medium" panose="020B060000000000000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DAEC36-BB78-48BA-6A26-93F07D823597}"/>
              </a:ext>
            </a:extLst>
          </p:cNvPr>
          <p:cNvSpPr txBox="1"/>
          <p:nvPr/>
        </p:nvSpPr>
        <p:spPr>
          <a:xfrm>
            <a:off x="14748772" y="466155"/>
            <a:ext cx="3713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Noto Sans KR Medium" panose="020B0600000000000000" charset="-127"/>
                <a:ea typeface="Noto Sans KR Medium" panose="020B0600000000000000" charset="-127"/>
              </a:rPr>
              <a:t>Journal of The Korea Institute of Information Security &amp; Cryptology </a:t>
            </a:r>
          </a:p>
          <a:p>
            <a:r>
              <a:rPr lang="en-US" altLang="ko-KR" sz="1600">
                <a:latin typeface="Noto Sans KR Medium" panose="020B0600000000000000" charset="-127"/>
                <a:ea typeface="Noto Sans KR Medium" panose="020B0600000000000000" charset="-127"/>
              </a:rPr>
              <a:t>VOL.32, NO.2, Apr. 2022</a:t>
            </a:r>
            <a:endParaRPr lang="en-US" altLang="ko-KR" sz="1600" dirty="0">
              <a:latin typeface="Noto Sans KR Medium" panose="020B0600000000000000" charset="-127"/>
              <a:ea typeface="Noto Sans KR Medium" panose="020B060000000000000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BC47FB-6C31-F455-3263-2829915A0228}"/>
              </a:ext>
            </a:extLst>
          </p:cNvPr>
          <p:cNvSpPr txBox="1"/>
          <p:nvPr/>
        </p:nvSpPr>
        <p:spPr>
          <a:xfrm>
            <a:off x="1483197" y="3034939"/>
            <a:ext cx="2981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latin typeface="Noto Sans KR Medium" panose="020B0600000000000000" charset="-127"/>
                <a:ea typeface="Noto Sans KR Medium" panose="020B0600000000000000" charset="-127"/>
              </a:rPr>
              <a:t>K-</a:t>
            </a:r>
            <a:r>
              <a:rPr lang="ko-KR" altLang="en-US" sz="2400" b="1">
                <a:latin typeface="Noto Sans KR Medium" panose="020B0600000000000000" charset="-127"/>
                <a:ea typeface="Noto Sans KR Medium" panose="020B0600000000000000" charset="-127"/>
              </a:rPr>
              <a:t>익명성</a:t>
            </a:r>
            <a:r>
              <a:rPr lang="en-US" altLang="ko-KR" sz="2400" b="1">
                <a:latin typeface="Noto Sans KR Medium" panose="020B0600000000000000" charset="-127"/>
                <a:ea typeface="Noto Sans KR Medium" panose="020B0600000000000000" charset="-127"/>
              </a:rPr>
              <a:t>(K-anom)</a:t>
            </a:r>
            <a:endParaRPr lang="en-US" altLang="ko-KR" sz="2400" b="1" dirty="0">
              <a:latin typeface="Noto Sans KR Medium" panose="020B0600000000000000" charset="-127"/>
              <a:ea typeface="Noto Sans KR Medium" panose="020B060000000000000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978BB8-75EC-1259-4595-AAEABA7B7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03" y="3845780"/>
            <a:ext cx="5261850" cy="21429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49C4B9-2927-2F4F-B868-4D901D5827A1}"/>
              </a:ext>
            </a:extLst>
          </p:cNvPr>
          <p:cNvSpPr txBox="1"/>
          <p:nvPr/>
        </p:nvSpPr>
        <p:spPr>
          <a:xfrm>
            <a:off x="204002" y="6662518"/>
            <a:ext cx="48739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주어진 데이터를 바탕으로 같은 레코드 값이 적어도 </a:t>
            </a:r>
            <a:r>
              <a:rPr lang="en-US" altLang="ko-KR" sz="2000">
                <a:latin typeface="Noto Sans KR Medium" panose="020B0600000000000000" charset="-127"/>
                <a:ea typeface="Noto Sans KR Medium" panose="020B0600000000000000" charset="-127"/>
              </a:rPr>
              <a:t>k</a:t>
            </a: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개 이상 존재하도록 하여 다른 데이터로부터 정보를 연결할 수 없도록 하는 기술</a:t>
            </a:r>
            <a:endParaRPr lang="en-US" altLang="ko-KR" sz="200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lvl="5"/>
            <a:endParaRPr lang="en-US" altLang="ko-KR" sz="200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342900" lvl="5" indent="-342900">
              <a:buFont typeface="Wingdings" panose="05000000000000000000" pitchFamily="2" charset="2"/>
              <a:buChar char="Ø"/>
            </a:pP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프라이버시 보호를 위한 기본이 되는 모델</a:t>
            </a:r>
            <a:endParaRPr lang="en-US" altLang="ko-KR" sz="200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342900" lvl="5" indent="-342900">
              <a:buFont typeface="Wingdings" panose="05000000000000000000" pitchFamily="2" charset="2"/>
              <a:buChar char="Ø"/>
            </a:pPr>
            <a:endParaRPr lang="en-US" altLang="ko-KR" sz="200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342900" lvl="5" indent="-342900">
              <a:buFont typeface="Wingdings" panose="05000000000000000000" pitchFamily="2" charset="2"/>
              <a:buChar char="Ø"/>
            </a:pP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연결 공격을 방어하기 위한 모델</a:t>
            </a:r>
            <a:endParaRPr lang="en-US" altLang="ko-KR" sz="200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lvl="5"/>
            <a:endParaRPr lang="en-US" altLang="ko-KR" sz="2000" dirty="0">
              <a:latin typeface="Noto Sans KR Medium" panose="020B0600000000000000" charset="-127"/>
              <a:ea typeface="Noto Sans KR Medium" panose="020B060000000000000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44E8A-8506-00C7-F6BA-A70EB829EDBC}"/>
              </a:ext>
            </a:extLst>
          </p:cNvPr>
          <p:cNvSpPr txBox="1"/>
          <p:nvPr/>
        </p:nvSpPr>
        <p:spPr>
          <a:xfrm>
            <a:off x="7247156" y="3034939"/>
            <a:ext cx="2498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latin typeface="Noto Sans KR Medium" panose="020B0600000000000000" charset="-127"/>
                <a:ea typeface="Noto Sans KR Medium" panose="020B0600000000000000" charset="-127"/>
              </a:rPr>
              <a:t>차분 프라이버시</a:t>
            </a:r>
            <a:endParaRPr lang="en-US" altLang="ko-KR" sz="2400" b="1" dirty="0">
              <a:latin typeface="Noto Sans KR Medium" panose="020B0600000000000000" charset="-127"/>
              <a:ea typeface="Noto Sans KR Medium" panose="020B060000000000000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EAE0A2-10F6-33CF-EB9A-7CCFED984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583" y="3624482"/>
            <a:ext cx="5030542" cy="24894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F14E616-A81B-F459-6C4E-A4E9D81772A6}"/>
              </a:ext>
            </a:extLst>
          </p:cNvPr>
          <p:cNvSpPr txBox="1"/>
          <p:nvPr/>
        </p:nvSpPr>
        <p:spPr>
          <a:xfrm>
            <a:off x="5348556" y="6662518"/>
            <a:ext cx="62959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한 사람에 대한 정보가 데이터 안에 포함되어 있거나 포함하지 않는 두 데이터에 각각 질의</a:t>
            </a:r>
            <a:r>
              <a:rPr lang="en-US" altLang="ko-KR" sz="2000">
                <a:latin typeface="Noto Sans KR Medium" panose="020B0600000000000000" charset="-127"/>
                <a:ea typeface="Noto Sans KR Medium" panose="020B0600000000000000" charset="-127"/>
              </a:rPr>
              <a:t>(query)</a:t>
            </a: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를 했을 때</a:t>
            </a:r>
            <a:r>
              <a:rPr lang="en-US" altLang="ko-KR" sz="2000">
                <a:latin typeface="Noto Sans KR Medium" panose="020B0600000000000000" charset="-127"/>
                <a:ea typeface="Noto Sans KR Medium" panose="020B0600000000000000" charset="-127"/>
              </a:rPr>
              <a:t>, </a:t>
            </a: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응답 값을 통해 특정 개인을 식별 할 수 없도록 하는 수학적 모델</a:t>
            </a:r>
            <a:endParaRPr lang="en-US" altLang="ko-KR" sz="200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lvl="5"/>
            <a:endParaRPr lang="en-US" altLang="ko-KR" sz="200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342900" lvl="5" indent="-342900">
              <a:buFont typeface="Wingdings" panose="05000000000000000000" pitchFamily="2" charset="2"/>
              <a:buChar char="Ø"/>
            </a:pP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응답 값에 노이즈를 추가하여 응답 값의 분포가 일정 수준 이하로 갖도록 함</a:t>
            </a:r>
            <a:endParaRPr lang="en-US" altLang="ko-KR" sz="200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342900" lvl="5" indent="-342900">
              <a:buFont typeface="Wingdings" panose="05000000000000000000" pitchFamily="2" charset="2"/>
              <a:buChar char="Ø"/>
            </a:pPr>
            <a:endParaRPr lang="en-US" altLang="ko-KR" sz="200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342900" lvl="5" indent="-342900">
              <a:buFont typeface="Wingdings" panose="05000000000000000000" pitchFamily="2" charset="2"/>
              <a:buChar char="Ø"/>
            </a:pPr>
            <a:r>
              <a:rPr lang="en-US" altLang="ko-KR" sz="2000">
                <a:latin typeface="Noto Sans KR Medium" panose="020B0600000000000000" charset="-127"/>
                <a:ea typeface="Noto Sans KR Medium" panose="020B0600000000000000" charset="-127"/>
              </a:rPr>
              <a:t>Fig 3. </a:t>
            </a: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실제 실험 방식으로 파리미터 </a:t>
            </a:r>
            <a:r>
              <a:rPr lang="en-US" altLang="ko-KR" sz="2000">
                <a:latin typeface="Noto Sans KR Medium" panose="020B0600000000000000" charset="-127"/>
                <a:ea typeface="Noto Sans KR Medium" panose="020B0600000000000000" charset="-127"/>
              </a:rPr>
              <a:t>e=1 </a:t>
            </a: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일 때</a:t>
            </a:r>
            <a:r>
              <a:rPr lang="en-US" altLang="ko-KR" sz="2000">
                <a:latin typeface="Noto Sans KR Medium" panose="020B0600000000000000" charset="-127"/>
                <a:ea typeface="Noto Sans KR Medium" panose="020B0600000000000000" charset="-127"/>
              </a:rPr>
              <a:t>, </a:t>
            </a: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데이터 </a:t>
            </a:r>
            <a:r>
              <a:rPr lang="en-US" altLang="ko-KR" sz="2000">
                <a:latin typeface="Noto Sans KR Medium" panose="020B0600000000000000" charset="-127"/>
                <a:ea typeface="Noto Sans KR Medium" panose="020B0600000000000000" charset="-127"/>
              </a:rPr>
              <a:t>10</a:t>
            </a: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만개 중 </a:t>
            </a:r>
            <a:r>
              <a:rPr lang="en-US" altLang="ko-KR" sz="2000">
                <a:latin typeface="Noto Sans KR Medium" panose="020B0600000000000000" charset="-127"/>
                <a:ea typeface="Noto Sans KR Medium" panose="020B0600000000000000" charset="-127"/>
              </a:rPr>
              <a:t>6</a:t>
            </a:r>
            <a:r>
              <a:rPr lang="ko-KR" altLang="en-US" sz="2000">
                <a:latin typeface="Noto Sans KR Medium" panose="020B0600000000000000" charset="-127"/>
                <a:ea typeface="Noto Sans KR Medium" panose="020B0600000000000000" charset="-127"/>
              </a:rPr>
              <a:t>만개가 샘플링 되어 데이터를 온전히 사용할 수 없는 문제 발생</a:t>
            </a:r>
            <a:endParaRPr lang="en-US" altLang="ko-KR" sz="200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lvl="5"/>
            <a:endParaRPr lang="en-US" altLang="ko-KR" sz="2000" dirty="0">
              <a:latin typeface="Noto Sans KR Medium" panose="020B0600000000000000" charset="-127"/>
              <a:ea typeface="Noto Sans KR Medium" panose="020B060000000000000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A6D958-44BB-F2AD-2BD2-B90B2B4A5019}"/>
              </a:ext>
            </a:extLst>
          </p:cNvPr>
          <p:cNvSpPr txBox="1"/>
          <p:nvPr/>
        </p:nvSpPr>
        <p:spPr>
          <a:xfrm>
            <a:off x="11915050" y="6924254"/>
            <a:ext cx="64461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Noto Sans KR Medium" panose="020B0600000000000000" charset="-127"/>
                <a:ea typeface="Noto Sans KR Medium" panose="020B0600000000000000" charset="-127"/>
              </a:rPr>
              <a:t>구체적으로 어느 실험을 할 때</a:t>
            </a:r>
            <a:r>
              <a:rPr lang="en-US" altLang="ko-KR" sz="2000" dirty="0">
                <a:latin typeface="Noto Sans KR Medium" panose="020B0600000000000000" charset="-127"/>
                <a:ea typeface="Noto Sans KR Medium" panose="020B0600000000000000" charset="-127"/>
              </a:rPr>
              <a:t>, </a:t>
            </a:r>
            <a:r>
              <a:rPr lang="ko-KR" altLang="en-US" sz="2000" dirty="0">
                <a:latin typeface="Noto Sans KR Medium" panose="020B0600000000000000" charset="-127"/>
                <a:ea typeface="Noto Sans KR Medium" panose="020B0600000000000000" charset="-127"/>
              </a:rPr>
              <a:t>시나리오를 위해 가상 자료를 만들어 실험결과를 검증하는데 이용하는 자료</a:t>
            </a:r>
            <a:endParaRPr lang="en-US" altLang="ko-KR" sz="20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342900" lvl="5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Noto Sans KR Medium" panose="020B0600000000000000" charset="-127"/>
                <a:ea typeface="Noto Sans KR Medium" panose="020B0600000000000000" charset="-127"/>
              </a:rPr>
              <a:t>재현데이터를 보고 원본 데이터를 </a:t>
            </a:r>
            <a:r>
              <a:rPr lang="ko-KR" altLang="en-US" sz="2000" dirty="0" err="1">
                <a:latin typeface="Noto Sans KR Medium" panose="020B0600000000000000" charset="-127"/>
                <a:ea typeface="Noto Sans KR Medium" panose="020B0600000000000000" charset="-127"/>
              </a:rPr>
              <a:t>재식별할</a:t>
            </a:r>
            <a:r>
              <a:rPr lang="ko-KR" altLang="en-US" sz="2000" dirty="0">
                <a:latin typeface="Noto Sans KR Medium" panose="020B0600000000000000" charset="-127"/>
                <a:ea typeface="Noto Sans KR Medium" panose="020B0600000000000000" charset="-127"/>
              </a:rPr>
              <a:t> 수 없음</a:t>
            </a:r>
            <a:endParaRPr lang="en-US" altLang="ko-KR" sz="20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342900" lvl="5" indent="-342900">
              <a:buFont typeface="Wingdings" panose="05000000000000000000" pitchFamily="2" charset="2"/>
              <a:buChar char="Ø"/>
            </a:pPr>
            <a:endParaRPr lang="en-US" altLang="ko-KR" sz="20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342900" lvl="5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Noto Sans KR Medium" panose="020B0600000000000000" charset="-127"/>
                <a:ea typeface="Noto Sans KR Medium" panose="020B0600000000000000" charset="-127"/>
              </a:rPr>
              <a:t>각 컬럼의 평균</a:t>
            </a:r>
            <a:r>
              <a:rPr lang="en-US" altLang="ko-KR" sz="2000" dirty="0">
                <a:latin typeface="Noto Sans KR Medium" panose="020B0600000000000000" charset="-127"/>
                <a:ea typeface="Noto Sans KR Medium" panose="020B0600000000000000" charset="-127"/>
              </a:rPr>
              <a:t>, </a:t>
            </a:r>
            <a:r>
              <a:rPr lang="ko-KR" altLang="en-US" sz="2000" dirty="0">
                <a:latin typeface="Noto Sans KR Medium" panose="020B0600000000000000" charset="-127"/>
                <a:ea typeface="Noto Sans KR Medium" panose="020B0600000000000000" charset="-127"/>
              </a:rPr>
              <a:t>중간값</a:t>
            </a:r>
            <a:r>
              <a:rPr lang="en-US" altLang="ko-KR" sz="2000" dirty="0">
                <a:latin typeface="Noto Sans KR Medium" panose="020B0600000000000000" charset="-127"/>
                <a:ea typeface="Noto Sans KR Medium" panose="020B0600000000000000" charset="-127"/>
              </a:rPr>
              <a:t>, </a:t>
            </a:r>
            <a:r>
              <a:rPr lang="ko-KR" altLang="en-US" sz="2000" dirty="0">
                <a:latin typeface="Noto Sans KR Medium" panose="020B0600000000000000" charset="-127"/>
                <a:ea typeface="Noto Sans KR Medium" panose="020B0600000000000000" charset="-127"/>
              </a:rPr>
              <a:t> 최대값 등이 어느 정도 유지되어 통계적</a:t>
            </a:r>
            <a:r>
              <a:rPr lang="en-US" altLang="ko-KR" sz="2000" dirty="0">
                <a:latin typeface="Noto Sans KR Medium" panose="020B0600000000000000" charset="-127"/>
                <a:ea typeface="Noto Sans KR Medium" panose="020B0600000000000000" charset="-127"/>
              </a:rPr>
              <a:t>, </a:t>
            </a:r>
            <a:r>
              <a:rPr lang="ko-KR" altLang="en-US" sz="2000" dirty="0">
                <a:latin typeface="Noto Sans KR Medium" panose="020B0600000000000000" charset="-127"/>
                <a:ea typeface="Noto Sans KR Medium" panose="020B0600000000000000" charset="-127"/>
              </a:rPr>
              <a:t>수학적 데이터가 필요한 분야에 활용</a:t>
            </a:r>
            <a:endParaRPr lang="en-US" altLang="ko-KR" sz="20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342900" lvl="5" indent="-342900">
              <a:buFont typeface="Wingdings" panose="05000000000000000000" pitchFamily="2" charset="2"/>
              <a:buChar char="Ø"/>
            </a:pPr>
            <a:endParaRPr lang="en-US" altLang="ko-KR" sz="20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342900" lvl="5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Noto Sans KR Medium" panose="020B0600000000000000" charset="-127"/>
                <a:ea typeface="Noto Sans KR Medium" panose="020B0600000000000000" charset="-127"/>
              </a:rPr>
              <a:t>원본 데이터가 가진 수리 통계적 특성이 비슷하기 때문에 연결공격</a:t>
            </a:r>
            <a:r>
              <a:rPr lang="en-US" altLang="ko-KR" sz="2000" dirty="0">
                <a:latin typeface="Noto Sans KR Medium" panose="020B0600000000000000" charset="-127"/>
                <a:ea typeface="Noto Sans KR Medium" panose="020B0600000000000000" charset="-127"/>
              </a:rPr>
              <a:t>, </a:t>
            </a:r>
            <a:r>
              <a:rPr lang="ko-KR" altLang="en-US" sz="2000" dirty="0" err="1">
                <a:latin typeface="Noto Sans KR Medium" panose="020B0600000000000000" charset="-127"/>
                <a:ea typeface="Noto Sans KR Medium" panose="020B0600000000000000" charset="-127"/>
              </a:rPr>
              <a:t>추론공격들로부터</a:t>
            </a:r>
            <a:r>
              <a:rPr lang="ko-KR" altLang="en-US" sz="2000" dirty="0">
                <a:latin typeface="Noto Sans KR Medium" panose="020B0600000000000000" charset="-127"/>
                <a:ea typeface="Noto Sans KR Medium" panose="020B0600000000000000" charset="-127"/>
              </a:rPr>
              <a:t> 완벽히 안전하지 않음</a:t>
            </a:r>
            <a:endParaRPr lang="en-US" altLang="ko-KR" sz="2000" dirty="0">
              <a:latin typeface="Noto Sans KR Medium" panose="020B0600000000000000" charset="-127"/>
              <a:ea typeface="Noto Sans KR Medium" panose="020B060000000000000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68C90C-0CC9-3E7F-4B68-E8A6FA0DD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2668" y="3496604"/>
            <a:ext cx="5030543" cy="33502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EA43C41-5393-BB1F-86FD-514E7B6CA9B2}"/>
              </a:ext>
            </a:extLst>
          </p:cNvPr>
          <p:cNvSpPr txBox="1"/>
          <p:nvPr/>
        </p:nvSpPr>
        <p:spPr>
          <a:xfrm>
            <a:off x="13074114" y="3034939"/>
            <a:ext cx="4128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latin typeface="Noto Sans KR Medium" panose="020B0600000000000000" charset="-127"/>
                <a:ea typeface="Noto Sans KR Medium" panose="020B0600000000000000" charset="-127"/>
              </a:rPr>
              <a:t>재현데이터</a:t>
            </a:r>
            <a:r>
              <a:rPr lang="en-US" altLang="ko-KR" sz="2400" b="1">
                <a:latin typeface="Noto Sans KR Medium" panose="020B0600000000000000" charset="-127"/>
                <a:ea typeface="Noto Sans KR Medium" panose="020B0600000000000000" charset="-127"/>
              </a:rPr>
              <a:t>(Synthetic Data)</a:t>
            </a:r>
            <a:endParaRPr lang="en-US" altLang="ko-KR" sz="2400" b="1" dirty="0">
              <a:latin typeface="Noto Sans KR Medium" panose="020B0600000000000000" charset="-127"/>
              <a:ea typeface="Noto Sans KR Medium" panose="020B06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8587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4039D8C052BED4A9766320D1B1867C6" ma:contentTypeVersion="7" ma:contentTypeDescription="새 문서를 만듭니다." ma:contentTypeScope="" ma:versionID="c30c6a0727219d69da9003ecc1577016">
  <xsd:schema xmlns:xsd="http://www.w3.org/2001/XMLSchema" xmlns:xs="http://www.w3.org/2001/XMLSchema" xmlns:p="http://schemas.microsoft.com/office/2006/metadata/properties" xmlns:ns2="cfb843f2-2d00-49bd-868f-52d6f4ab6ca9" targetNamespace="http://schemas.microsoft.com/office/2006/metadata/properties" ma:root="true" ma:fieldsID="ff1ad3ea7612b7e7f2634072f9455fe0" ns2:_="">
    <xsd:import namespace="cfb843f2-2d00-49bd-868f-52d6f4ab6ca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b843f2-2d00-49bd-868f-52d6f4ab6c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59f65d27-7d66-41f1-9e86-1d8e565610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fb843f2-2d00-49bd-868f-52d6f4ab6ca9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34BA471-BF88-4ECE-B2FB-F7D1A51330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b843f2-2d00-49bd-868f-52d6f4ab6c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038EA8-261E-4608-BA83-7655A35DDD3C}">
  <ds:schemaRefs>
    <ds:schemaRef ds:uri="http://www.w3.org/XML/1998/namespace"/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cfb843f2-2d00-49bd-868f-52d6f4ab6ca9"/>
  </ds:schemaRefs>
</ds:datastoreItem>
</file>

<file path=customXml/itemProps3.xml><?xml version="1.0" encoding="utf-8"?>
<ds:datastoreItem xmlns:ds="http://schemas.openxmlformats.org/officeDocument/2006/customXml" ds:itemID="{B3AC5A56-886B-442A-8CFF-54B12CEEBD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1867</TotalTime>
  <Words>1240</Words>
  <Application>Microsoft Office PowerPoint</Application>
  <PresentationFormat>사용자 지정</PresentationFormat>
  <Paragraphs>141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Noto Sans KR Medium</vt:lpstr>
      <vt:lpstr>Arial</vt:lpstr>
      <vt:lpstr>맑은 고딕</vt:lpstr>
      <vt:lpstr>Calibri</vt:lpstr>
      <vt:lpstr>Nunito Sans Black</vt:lpstr>
      <vt:lpstr>Wingdings</vt:lpstr>
      <vt:lpstr>함초롬바탕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박재현</cp:lastModifiedBy>
  <cp:revision>140</cp:revision>
  <dcterms:created xsi:type="dcterms:W3CDTF">2022-03-15T14:34:18Z</dcterms:created>
  <dcterms:modified xsi:type="dcterms:W3CDTF">2022-12-04T07:50:29Z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0x01010044039D8C052BED4A9766320D1B1867C6</vt:lpwstr>
  </property>
</Properties>
</file>